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החלטת כ"ט בנובמבר 1947, מלחמת העצמאות</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היסטוריה ממלכתי | שאלון 022261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35</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35</a:t>
            </a:r>
          </a:p>
        </p:txBody>
      </p:sp>
      <p:sp>
        <p:nvSpPr>
          <p:cNvPr id="9" name="Rounded Rectangle 8"/>
          <p:cNvSpPr/>
          <p:nvPr/>
        </p:nvSpPr>
        <p:spPr>
          <a:xfrm>
            <a:off x="6217920" y="1097280"/>
            <a:ext cx="5212080" cy="1463039"/>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55080" y="1170432"/>
            <a:ext cx="4937760" cy="1316736"/>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שאלת ארץ־ישראל באו"ם</a:t>
            </a:r>
          </a:p>
        </p:txBody>
      </p:sp>
      <p:sp>
        <p:nvSpPr>
          <p:cNvPr id="11" name="Rectangle 10"/>
          <p:cNvSpPr/>
          <p:nvPr/>
        </p:nvSpPr>
        <p:spPr>
          <a:xfrm>
            <a:off x="11320272" y="1188720"/>
            <a:ext cx="64008" cy="128016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1097280"/>
            <a:ext cx="5212080" cy="1463039"/>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1170432"/>
            <a:ext cx="4937760" cy="1316736"/>
          </a:xfrm>
          <a:prstGeom prst="rect">
            <a:avLst/>
          </a:prstGeom>
          <a:noFill/>
        </p:spPr>
        <p:txBody>
          <a:bodyPr wrap="square" lIns="45720" rIns="45720" tIns="27432" bIns="27432" anchor="t">
            <a:spAutoFit/>
          </a:bodyPr>
          <a:lstStyle/>
          <a:p>
            <a:pPr rtl="1" algn="r">
              <a:spcAft>
                <a:spcPts val="400"/>
              </a:spcAft>
            </a:pPr>
            <a:r>
              <a:rPr sz="2000" b="1">
                <a:solidFill>
                  <a:srgbClr val="7A2E3A"/>
                </a:solidFill>
                <a:latin typeface="Noto Serif Hebrew"/>
                <a:cs typeface="Noto Serif Hebrew"/>
              </a:rPr>
              <a:t>יחידה 2</a:t>
            </a:r>
          </a:p>
          <a:p>
            <a:pPr rtl="1" algn="r">
              <a:spcAft>
                <a:spcPts val="500"/>
              </a:spcAft>
            </a:pPr>
            <a:r>
              <a:rPr sz="1900" b="0">
                <a:solidFill>
                  <a:srgbClr val="212430"/>
                </a:solidFill>
                <a:latin typeface="Noto Sans Hebrew"/>
                <a:cs typeface="Noto Sans Hebrew"/>
              </a:rPr>
              <a:t>העברת שאלת ארץ־ישראל לאו"ם והתגובות על תוכנית החלוקה</a:t>
            </a:r>
          </a:p>
        </p:txBody>
      </p:sp>
      <p:sp>
        <p:nvSpPr>
          <p:cNvPr id="14" name="Rectangle 13"/>
          <p:cNvSpPr/>
          <p:nvPr/>
        </p:nvSpPr>
        <p:spPr>
          <a:xfrm>
            <a:off x="5833872" y="1188720"/>
            <a:ext cx="64008" cy="128016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217920" y="2743200"/>
            <a:ext cx="5212080" cy="1463039"/>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55080" y="2816352"/>
            <a:ext cx="4937760" cy="1316736"/>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היבטים נוספים בנושא</a:t>
            </a:r>
          </a:p>
        </p:txBody>
      </p:sp>
      <p:sp>
        <p:nvSpPr>
          <p:cNvPr id="17" name="Rectangle 16"/>
          <p:cNvSpPr/>
          <p:nvPr/>
        </p:nvSpPr>
        <p:spPr>
          <a:xfrm>
            <a:off x="11320272" y="2834640"/>
            <a:ext cx="64008" cy="128016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31520" y="2743200"/>
            <a:ext cx="5212080" cy="1463039"/>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2816352"/>
            <a:ext cx="4937760" cy="1316736"/>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4</a:t>
            </a:r>
          </a:p>
          <a:p>
            <a:pPr rtl="1" algn="r">
              <a:spcAft>
                <a:spcPts val="500"/>
              </a:spcAft>
            </a:pPr>
            <a:r>
              <a:rPr sz="2200" b="0">
                <a:solidFill>
                  <a:srgbClr val="212430"/>
                </a:solidFill>
                <a:latin typeface="Noto Sans Hebrew"/>
                <a:cs typeface="Noto Sans Hebrew"/>
              </a:rPr>
              <a:t>סוגיות במחלוקת</a:t>
            </a:r>
          </a:p>
        </p:txBody>
      </p:sp>
      <p:sp>
        <p:nvSpPr>
          <p:cNvPr id="20" name="Rectangle 19"/>
          <p:cNvSpPr/>
          <p:nvPr/>
        </p:nvSpPr>
        <p:spPr>
          <a:xfrm>
            <a:off x="5833872" y="2834640"/>
            <a:ext cx="64008" cy="128016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217920" y="4389120"/>
            <a:ext cx="5212080" cy="1463039"/>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55080" y="4462272"/>
            <a:ext cx="4937760" cy="1316736"/>
          </a:xfrm>
          <a:prstGeom prst="rect">
            <a:avLst/>
          </a:prstGeom>
          <a:noFill/>
        </p:spPr>
        <p:txBody>
          <a:bodyPr wrap="square" lIns="45720" rIns="45720" tIns="27432" bIns="27432" anchor="t">
            <a:spAutoFit/>
          </a:bodyPr>
          <a:lstStyle/>
          <a:p>
            <a:pPr rtl="1" algn="r">
              <a:spcAft>
                <a:spcPts val="400"/>
              </a:spcAft>
            </a:pPr>
            <a:r>
              <a:rPr sz="2000" b="1">
                <a:solidFill>
                  <a:srgbClr val="1D3A5F"/>
                </a:solidFill>
                <a:latin typeface="Noto Serif Hebrew"/>
                <a:cs typeface="Noto Serif Hebrew"/>
              </a:rPr>
              <a:t>יחידה 5</a:t>
            </a:r>
          </a:p>
          <a:p>
            <a:pPr rtl="1" algn="r">
              <a:spcAft>
                <a:spcPts val="500"/>
              </a:spcAft>
            </a:pPr>
            <a:r>
              <a:rPr sz="1900" b="0">
                <a:solidFill>
                  <a:srgbClr val="212430"/>
                </a:solidFill>
                <a:latin typeface="Noto Sans Hebrew"/>
                <a:cs typeface="Noto Sans Hebrew"/>
              </a:rPr>
              <a:t>כ"ט בנובמבר 1947, תוצאות והשלכות של מלחמת העצמאות</a:t>
            </a:r>
          </a:p>
        </p:txBody>
      </p:sp>
      <p:sp>
        <p:nvSpPr>
          <p:cNvPr id="23" name="Rectangle 22"/>
          <p:cNvSpPr/>
          <p:nvPr/>
        </p:nvSpPr>
        <p:spPr>
          <a:xfrm>
            <a:off x="11320272" y="4480559"/>
            <a:ext cx="64008" cy="128016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שאלת ארץ־ישראל באו"ם</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1</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35</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שאלת ארץ־ישראל באו"ם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35</a:t>
            </a:r>
          </a:p>
        </p:txBody>
      </p:sp>
      <p:sp>
        <p:nvSpPr>
          <p:cNvPr id="9" name="Rounded Rectangle 8"/>
          <p:cNvSpPr/>
          <p:nvPr/>
        </p:nvSpPr>
        <p:spPr>
          <a:xfrm>
            <a:off x="731520" y="1348486"/>
            <a:ext cx="10725912" cy="425246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21638"/>
            <a:ext cx="10451592" cy="4106163"/>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נציגי היישוב היהודי נחלקו לצוותים ונאבקו על כל קול</a:t>
            </a:r>
          </a:p>
          <a:p>
            <a:pPr rtl="1" algn="r">
              <a:spcAft>
                <a:spcPts val="500"/>
              </a:spcAft>
            </a:pPr>
            <a:r>
              <a:rPr sz="2600" b="0">
                <a:solidFill>
                  <a:srgbClr val="212430"/>
                </a:solidFill>
                <a:latin typeface="Noto Sans Hebrew"/>
                <a:cs typeface="Noto Sans Hebrew"/>
              </a:rPr>
              <a:t>פנו לכל אחת מן המדינות שהייתה לה זכות הצבעה וניסו לשכנע אותה.</a:t>
            </a:r>
          </a:p>
          <a:p>
            <a:pPr rtl="1" algn="r">
              <a:spcAft>
                <a:spcPts val="500"/>
              </a:spcAft>
            </a:pPr>
            <a:r>
              <a:rPr sz="2600" b="0">
                <a:solidFill>
                  <a:srgbClr val="212430"/>
                </a:solidFill>
                <a:latin typeface="Noto Sans Hebrew"/>
                <a:cs typeface="Noto Sans Hebrew"/>
              </a:rPr>
              <a:t>היהודים גייסו מדינאים בכל רחבי העולם לתמוך בהחלטה.</a:t>
            </a:r>
          </a:p>
          <a:p>
            <a:pPr rtl="1" algn="r">
              <a:spcAft>
                <a:spcPts val="500"/>
              </a:spcAft>
            </a:pPr>
            <a:r>
              <a:rPr sz="2600" b="0">
                <a:solidFill>
                  <a:srgbClr val="212430"/>
                </a:solidFill>
                <a:latin typeface="Noto Sans Hebrew"/>
                <a:cs typeface="Noto Sans Hebrew"/>
              </a:rPr>
              <a:t>היהודים הפעילו לחצים כלכליים על חלק מן המדינות (למשל לחץ על ליבריה דרך יצרן הגומי שלה שהיה ענף הייצוא העיקרי שלה).</a:t>
            </a:r>
          </a:p>
        </p:txBody>
      </p:sp>
      <p:sp>
        <p:nvSpPr>
          <p:cNvPr id="11" name="Rectangle 10"/>
          <p:cNvSpPr/>
          <p:nvPr/>
        </p:nvSpPr>
        <p:spPr>
          <a:xfrm>
            <a:off x="11338560" y="1421638"/>
            <a:ext cx="64008" cy="4106163"/>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2090318"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2876702"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021884"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167067"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9312249"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שאלת ארץ־ישראל באו"ם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35</a:t>
            </a:r>
          </a:p>
        </p:txBody>
      </p:sp>
      <p:sp>
        <p:nvSpPr>
          <p:cNvPr id="9" name="Rounded Rectangle 8"/>
          <p:cNvSpPr/>
          <p:nvPr/>
        </p:nvSpPr>
        <p:spPr>
          <a:xfrm>
            <a:off x="6217920" y="1732280"/>
            <a:ext cx="5239512" cy="348487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732280"/>
            <a:ext cx="5239512" cy="751840"/>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88874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888744"/>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759712"/>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נציגי היישוב היהודי נחלקו לצוותים ונאבקו על כל קול - המשך</a:t>
            </a:r>
          </a:p>
        </p:txBody>
      </p:sp>
      <p:sp>
        <p:nvSpPr>
          <p:cNvPr id="14" name="TextBox 13"/>
          <p:cNvSpPr txBox="1"/>
          <p:nvPr/>
        </p:nvSpPr>
        <p:spPr>
          <a:xfrm>
            <a:off x="6355080" y="2575560"/>
            <a:ext cx="4965192" cy="2550159"/>
          </a:xfrm>
          <a:prstGeom prst="rect">
            <a:avLst/>
          </a:prstGeom>
          <a:noFill/>
        </p:spPr>
        <p:txBody>
          <a:bodyPr wrap="square" lIns="45720" rIns="45720" tIns="27432" bIns="27432" anchor="t">
            <a:spAutoFit/>
          </a:bodyPr>
          <a:lstStyle/>
          <a:p>
            <a:pPr rtl="1" algn="r">
              <a:spcAft>
                <a:spcPts val="500"/>
              </a:spcAft>
            </a:pPr>
            <a:r>
              <a:rPr sz="1600" b="0">
                <a:solidFill>
                  <a:srgbClr val="212430"/>
                </a:solidFill>
                <a:latin typeface="Noto Sans Hebrew"/>
                <a:cs typeface="Noto Sans Hebrew"/>
              </a:rPr>
              <a:t>היהודים ניצלו קשרים אישיים (למשל ניסיון להשפיע על שליט אתיופיה דרך אלמנתו של אורד וינגייט).</a:t>
            </a:r>
          </a:p>
          <a:p>
            <a:pPr rtl="1" algn="r">
              <a:spcAft>
                <a:spcPts val="500"/>
              </a:spcAft>
            </a:pPr>
            <a:r>
              <a:rPr sz="1600" b="0">
                <a:solidFill>
                  <a:srgbClr val="212430"/>
                </a:solidFill>
                <a:latin typeface="Noto Sans Hebrew"/>
                <a:cs typeface="Noto Sans Hebrew"/>
              </a:rPr>
              <a:t>יהודי ארצות הברית הפעילו לחץ על נשיא ארצות הברית טרומן ועל חברי בית הנבחרים האמריקני.</a:t>
            </a:r>
          </a:p>
          <a:p>
            <a:pPr rtl="1" algn="r">
              <a:spcAft>
                <a:spcPts val="500"/>
              </a:spcAft>
            </a:pPr>
            <a:r>
              <a:rPr sz="1600" b="0">
                <a:solidFill>
                  <a:srgbClr val="212430"/>
                </a:solidFill>
                <a:latin typeface="Noto Sans Hebrew"/>
                <a:cs typeface="Noto Sans Hebrew"/>
              </a:rPr>
              <a:t>ד"ר חיים ויצמן הפעיל לחץ על נשיא ארצות הברית טרומן לסייע בגיוס תמיכתן של מדינות רבות (צרפת, סין, טורקיה, יוון, הודו, מקסיקו, קובה ועוד)</a:t>
            </a:r>
          </a:p>
        </p:txBody>
      </p:sp>
      <p:sp>
        <p:nvSpPr>
          <p:cNvPr id="15" name="Rounded Rectangle 14"/>
          <p:cNvSpPr/>
          <p:nvPr/>
        </p:nvSpPr>
        <p:spPr>
          <a:xfrm>
            <a:off x="731520" y="1732280"/>
            <a:ext cx="5239512" cy="348487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73228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7962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79628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7597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המעמד של ירושלים</a:t>
            </a:r>
          </a:p>
        </p:txBody>
      </p:sp>
      <p:sp>
        <p:nvSpPr>
          <p:cNvPr id="20" name="TextBox 19"/>
          <p:cNvSpPr txBox="1"/>
          <p:nvPr/>
        </p:nvSpPr>
        <p:spPr>
          <a:xfrm>
            <a:off x="868680" y="2390648"/>
            <a:ext cx="4965192" cy="2735071"/>
          </a:xfrm>
          <a:prstGeom prst="rect">
            <a:avLst/>
          </a:prstGeom>
          <a:noFill/>
        </p:spPr>
        <p:txBody>
          <a:bodyPr wrap="square" lIns="45720" rIns="45720" tIns="27432" bIns="27432" anchor="t">
            <a:spAutoFit/>
          </a:bodyPr>
          <a:lstStyle/>
          <a:p>
            <a:pPr rtl="1" algn="r">
              <a:spcAft>
                <a:spcPts val="500"/>
              </a:spcAft>
            </a:pPr>
            <a:r>
              <a:rPr sz="1600" b="0">
                <a:solidFill>
                  <a:srgbClr val="212430"/>
                </a:solidFill>
                <a:latin typeface="Noto Sans Hebrew"/>
                <a:cs typeface="Noto Sans Hebrew"/>
              </a:rPr>
              <a:t>הפרדת ירושלים מן המדינה היהודית והגדרתה כאזור בין־לאומי.</a:t>
            </a:r>
          </a:p>
          <a:p>
            <a:pPr rtl="1" algn="r">
              <a:spcAft>
                <a:spcPts val="500"/>
              </a:spcAft>
            </a:pPr>
            <a:r>
              <a:rPr sz="1600" b="0">
                <a:solidFill>
                  <a:srgbClr val="212430"/>
                </a:solidFill>
                <a:latin typeface="Noto Sans Hebrew"/>
                <a:cs typeface="Noto Sans Hebrew"/>
              </a:rPr>
              <a:t>הגליל המערבי לא נכלל בשטח המיועד למדינה היהודית.</a:t>
            </a:r>
          </a:p>
          <a:p>
            <a:pPr rtl="1" algn="r">
              <a:spcAft>
                <a:spcPts val="500"/>
              </a:spcAft>
            </a:pPr>
            <a:r>
              <a:rPr sz="1600" b="0">
                <a:solidFill>
                  <a:srgbClr val="212430"/>
                </a:solidFill>
                <a:latin typeface="Noto Sans Hebrew"/>
                <a:cs typeface="Noto Sans Hebrew"/>
              </a:rPr>
              <a:t>בשטח שהיה מיועד למדינה היהודית נותרה אוכלוסייה ערבית גדולה.</a:t>
            </a:r>
          </a:p>
        </p:txBody>
      </p:sp>
      <p:sp>
        <p:nvSpPr>
          <p:cNvPr id="21" name="Rectangle 20"/>
          <p:cNvSpPr/>
          <p:nvPr/>
        </p:nvSpPr>
        <p:spPr>
          <a:xfrm>
            <a:off x="731520" y="6016752"/>
            <a:ext cx="2090318"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2876702"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5021884"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7167067"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9312249"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שאלת ארץ־ישראל באו"ם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35</a:t>
            </a:r>
          </a:p>
        </p:txBody>
      </p:sp>
      <p:sp>
        <p:nvSpPr>
          <p:cNvPr id="9" name="Rounded Rectangle 8"/>
          <p:cNvSpPr/>
          <p:nvPr/>
        </p:nvSpPr>
        <p:spPr>
          <a:xfrm>
            <a:off x="731520" y="1640789"/>
            <a:ext cx="10725912" cy="3667861"/>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713941"/>
            <a:ext cx="10451592" cy="3521557"/>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המעמד של ירושלים - המשך</a:t>
            </a:r>
          </a:p>
          <a:p>
            <a:pPr rtl="1" algn="r">
              <a:spcAft>
                <a:spcPts val="500"/>
              </a:spcAft>
            </a:pPr>
            <a:r>
              <a:rPr sz="2600" b="0">
                <a:solidFill>
                  <a:srgbClr val="212430"/>
                </a:solidFill>
                <a:latin typeface="Noto Sans Hebrew"/>
                <a:cs typeface="Noto Sans Hebrew"/>
              </a:rPr>
              <a:t>גבולות בעייתיים מבחינה צבאית.</a:t>
            </a:r>
          </a:p>
          <a:p>
            <a:pPr rtl="1" algn="r">
              <a:spcAft>
                <a:spcPts val="500"/>
              </a:spcAft>
            </a:pPr>
            <a:r>
              <a:rPr sz="2600" b="0">
                <a:solidFill>
                  <a:srgbClr val="212430"/>
                </a:solidFill>
                <a:latin typeface="Noto Sans Hebrew"/>
                <a:cs typeface="Noto Sans Hebrew"/>
              </a:rPr>
              <a:t>יישובים יהודיים רבים כלולים בשטח הערבי</a:t>
            </a:r>
          </a:p>
        </p:txBody>
      </p:sp>
      <p:sp>
        <p:nvSpPr>
          <p:cNvPr id="11" name="Rectangle 10"/>
          <p:cNvSpPr/>
          <p:nvPr/>
        </p:nvSpPr>
        <p:spPr>
          <a:xfrm>
            <a:off x="11338560" y="1713941"/>
            <a:ext cx="64008" cy="3521557"/>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2090318"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2876702"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021884"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167067"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9312249"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העברת שאלת ארץ־ישראל לאו"ם והתגובות על תוכנית החלוקה</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2</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35</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העברת שאלת ארץ־ישראל לאו"ם והתגובות על תוכנית החלוקה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35</a:t>
            </a:r>
          </a:p>
        </p:txBody>
      </p:sp>
      <p:sp>
        <p:nvSpPr>
          <p:cNvPr id="9" name="Rounded Rectangle 8"/>
          <p:cNvSpPr/>
          <p:nvPr/>
        </p:nvSpPr>
        <p:spPr>
          <a:xfrm>
            <a:off x="6217920" y="1211580"/>
            <a:ext cx="5239512" cy="452627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1158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2755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27558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39012"/>
            <a:ext cx="4507992" cy="512064"/>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ירידת כוחה של בריטניה ותלותה בארצות הברית</a:t>
            </a:r>
          </a:p>
        </p:txBody>
      </p:sp>
      <p:sp>
        <p:nvSpPr>
          <p:cNvPr id="14" name="TextBox 13"/>
          <p:cNvSpPr txBox="1"/>
          <p:nvPr/>
        </p:nvSpPr>
        <p:spPr>
          <a:xfrm>
            <a:off x="6355080" y="1869948"/>
            <a:ext cx="4965192" cy="3776471"/>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בעקבות מלחמת העולם השנייה עלה כוחה של ארצות הברית בזירה הבין־לאומית, ובריטניה, שהייתה תלויה בה מבחינה כלכלית ומדינית, התקשתה להתעלם מן הלחץ האמריקני לפתור את שאלת ארץ־ישראל בכלל, ולאפשר עלייה מיידית של מאה אלף עקורים בפרט.</a:t>
            </a:r>
          </a:p>
          <a:p>
            <a:pPr rtl="1" algn="r">
              <a:spcAft>
                <a:spcPts val="500"/>
              </a:spcAft>
            </a:pPr>
            <a:r>
              <a:rPr sz="1800" b="0">
                <a:solidFill>
                  <a:srgbClr val="212430"/>
                </a:solidFill>
                <a:latin typeface="Noto Sans Hebrew"/>
                <a:cs typeface="Noto Sans Hebrew"/>
              </a:rPr>
              <a:t>המאבק המתמשך של היישוב היהודי אילץ את בריטניה להקצות כוח אדם ותקציבים רבים יותר ממה שתכננה לשליטה בארץ־ישראל.</a:t>
            </a:r>
          </a:p>
          <a:p>
            <a:pPr rtl="1" algn="r">
              <a:spcAft>
                <a:spcPts val="500"/>
              </a:spcAft>
            </a:pPr>
            <a:r>
              <a:rPr sz="1800" b="0">
                <a:solidFill>
                  <a:srgbClr val="212430"/>
                </a:solidFill>
                <a:latin typeface="Noto Sans Hebrew"/>
                <a:cs typeface="Noto Sans Hebrew"/>
              </a:rPr>
              <a:t>שיחות של הוועדה לענייני ארץ־ישראל הגיעו למבוי סתום.</a:t>
            </a:r>
          </a:p>
        </p:txBody>
      </p:sp>
      <p:sp>
        <p:nvSpPr>
          <p:cNvPr id="15" name="Rounded Rectangle 14"/>
          <p:cNvSpPr/>
          <p:nvPr/>
        </p:nvSpPr>
        <p:spPr>
          <a:xfrm>
            <a:off x="731520" y="1211580"/>
            <a:ext cx="5239512" cy="452627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11580"/>
            <a:ext cx="5239512" cy="751840"/>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6804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6804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39012"/>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ירידת כוחה של בריטניה ותלותה בארצות הברית - המשך</a:t>
            </a:r>
          </a:p>
        </p:txBody>
      </p:sp>
      <p:sp>
        <p:nvSpPr>
          <p:cNvPr id="20" name="TextBox 19"/>
          <p:cNvSpPr txBox="1"/>
          <p:nvPr/>
        </p:nvSpPr>
        <p:spPr>
          <a:xfrm>
            <a:off x="868680" y="2054860"/>
            <a:ext cx="4965192" cy="3591559"/>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מאבק היישוב על ההעפלה ודעת קהל בלתי אוהדת בעולם, בתגובה על מדיניות בריטניה ועל יחסה אל המעפילים פליטי השואה</a:t>
            </a:r>
          </a:p>
        </p:txBody>
      </p:sp>
      <p:sp>
        <p:nvSpPr>
          <p:cNvPr id="21" name="Rectangle 20"/>
          <p:cNvSpPr/>
          <p:nvPr/>
        </p:nvSpPr>
        <p:spPr>
          <a:xfrm>
            <a:off x="731520"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2876702" y="6016752"/>
            <a:ext cx="2090318"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5021884"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7167067"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9312249"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היבטים נוספים בנושא</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3</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35</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35</a:t>
            </a:r>
          </a:p>
        </p:txBody>
      </p:sp>
      <p:sp>
        <p:nvSpPr>
          <p:cNvPr id="9" name="Rounded Rectangle 8"/>
          <p:cNvSpPr/>
          <p:nvPr/>
        </p:nvSpPr>
        <p:spPr>
          <a:xfrm>
            <a:off x="6217920" y="1220978"/>
            <a:ext cx="5239512" cy="4507484"/>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20978"/>
            <a:ext cx="5239512" cy="751840"/>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7744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7744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48410"/>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פגיעות הערים המעורבות וטשטוש הגבולות בין חזית ובין עורף</a:t>
            </a:r>
          </a:p>
        </p:txBody>
      </p:sp>
      <p:sp>
        <p:nvSpPr>
          <p:cNvPr id="14" name="TextBox 13"/>
          <p:cNvSpPr txBox="1"/>
          <p:nvPr/>
        </p:nvSpPr>
        <p:spPr>
          <a:xfrm>
            <a:off x="6355080" y="2064257"/>
            <a:ext cx="4965192" cy="3572763"/>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טרור, צלפים, שיבוש של חיי היום־יום, קשיי לחימה בשטח בנוי</a:t>
            </a:r>
          </a:p>
        </p:txBody>
      </p:sp>
      <p:sp>
        <p:nvSpPr>
          <p:cNvPr id="15" name="Rounded Rectangle 14"/>
          <p:cNvSpPr/>
          <p:nvPr/>
        </p:nvSpPr>
        <p:spPr>
          <a:xfrm>
            <a:off x="731520" y="1220978"/>
            <a:ext cx="5239512" cy="4507484"/>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20978"/>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28498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284986"/>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4841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הלחימה בדרכים</a:t>
            </a:r>
          </a:p>
        </p:txBody>
      </p:sp>
      <p:sp>
        <p:nvSpPr>
          <p:cNvPr id="20" name="TextBox 19"/>
          <p:cNvSpPr txBox="1"/>
          <p:nvPr/>
        </p:nvSpPr>
        <p:spPr>
          <a:xfrm>
            <a:off x="868680" y="1879346"/>
            <a:ext cx="4965192" cy="3757675"/>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התקפה על כלי רכב (שיטת השיירות גבתה מחיר כבד). ניתוק יישובים עבריים זה מזה וממרכזים עירוניים.</a:t>
            </a:r>
          </a:p>
          <a:p>
            <a:pPr rtl="1" algn="r">
              <a:spcAft>
                <a:spcPts val="500"/>
              </a:spcAft>
            </a:pPr>
            <a:r>
              <a:rPr sz="2600" b="0">
                <a:solidFill>
                  <a:srgbClr val="212430"/>
                </a:solidFill>
                <a:latin typeface="Noto Sans Hebrew"/>
                <a:cs typeface="Noto Sans Hebrew"/>
              </a:rPr>
              <a:t>יישובים מבודדים שאינם חלק מרצף טריטוריאלי וסביבם כפרים עוינים: מצור, התקפות ישירות</a:t>
            </a:r>
          </a:p>
        </p:txBody>
      </p:sp>
      <p:sp>
        <p:nvSpPr>
          <p:cNvPr id="21" name="Rectangle 20"/>
          <p:cNvSpPr/>
          <p:nvPr/>
        </p:nvSpPr>
        <p:spPr>
          <a:xfrm>
            <a:off x="731520"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2876702"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5021884" y="6016752"/>
            <a:ext cx="2090318"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7167067"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9312249"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35</a:t>
            </a:r>
          </a:p>
        </p:txBody>
      </p:sp>
      <p:sp>
        <p:nvSpPr>
          <p:cNvPr id="9" name="Rounded Rectangle 8"/>
          <p:cNvSpPr/>
          <p:nvPr/>
        </p:nvSpPr>
        <p:spPr>
          <a:xfrm>
            <a:off x="6217920" y="1391920"/>
            <a:ext cx="5239512" cy="4165600"/>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39192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5592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5592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1935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ירושלים הנצורה</a:t>
            </a:r>
          </a:p>
        </p:txBody>
      </p:sp>
      <p:sp>
        <p:nvSpPr>
          <p:cNvPr id="14" name="TextBox 13"/>
          <p:cNvSpPr txBox="1"/>
          <p:nvPr/>
        </p:nvSpPr>
        <p:spPr>
          <a:xfrm>
            <a:off x="6355080" y="2050288"/>
            <a:ext cx="4965192" cy="341579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דרכים חסומות, בעיות בהובלת אספקה, התמודדות עם הלגיון הירדני.</a:t>
            </a:r>
          </a:p>
          <a:p>
            <a:pPr rtl="1" algn="r">
              <a:spcAft>
                <a:spcPts val="500"/>
              </a:spcAft>
            </a:pPr>
            <a:r>
              <a:rPr sz="2000" b="0">
                <a:solidFill>
                  <a:srgbClr val="212430"/>
                </a:solidFill>
                <a:latin typeface="Noto Sans Hebrew"/>
                <a:cs typeface="Noto Sans Hebrew"/>
              </a:rPr>
              <a:t>נפגעים רבים בפרק זמן קצר למדי (מרס 1947).</a:t>
            </a:r>
          </a:p>
          <a:p>
            <a:pPr rtl="1" algn="r">
              <a:spcAft>
                <a:spcPts val="500"/>
              </a:spcAft>
            </a:pPr>
            <a:r>
              <a:rPr sz="2000" b="0">
                <a:solidFill>
                  <a:srgbClr val="212430"/>
                </a:solidFill>
                <a:latin typeface="Noto Sans Hebrew"/>
                <a:cs typeface="Noto Sans Hebrew"/>
              </a:rPr>
              <a:t>ניתוק קווי מים וחשמל.</a:t>
            </a:r>
          </a:p>
        </p:txBody>
      </p:sp>
      <p:sp>
        <p:nvSpPr>
          <p:cNvPr id="15" name="Rounded Rectangle 14"/>
          <p:cNvSpPr/>
          <p:nvPr/>
        </p:nvSpPr>
        <p:spPr>
          <a:xfrm>
            <a:off x="731520" y="1391920"/>
            <a:ext cx="5239512" cy="4165600"/>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39192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5592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5592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1935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ירושלים הנצורה - המשך</a:t>
            </a:r>
          </a:p>
        </p:txBody>
      </p:sp>
      <p:sp>
        <p:nvSpPr>
          <p:cNvPr id="20" name="TextBox 19"/>
          <p:cNvSpPr txBox="1"/>
          <p:nvPr/>
        </p:nvSpPr>
        <p:spPr>
          <a:xfrm>
            <a:off x="868680" y="2050288"/>
            <a:ext cx="4965192" cy="341579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מדיניות הפינוי של הבריטים.</a:t>
            </a:r>
          </a:p>
          <a:p>
            <a:pPr rtl="1" algn="r">
              <a:spcAft>
                <a:spcPts val="500"/>
              </a:spcAft>
            </a:pPr>
            <a:r>
              <a:rPr sz="2000" b="0">
                <a:solidFill>
                  <a:srgbClr val="212430"/>
                </a:solidFill>
                <a:latin typeface="Noto Sans Hebrew"/>
                <a:cs typeface="Noto Sans Hebrew"/>
              </a:rPr>
              <a:t>כיצד נערך היישוב היהודי בתקופה השנייה כדי להתמודד עם הקשיים:</a:t>
            </a:r>
          </a:p>
          <a:p>
            <a:pPr rtl="1" algn="r">
              <a:spcAft>
                <a:spcPts val="500"/>
              </a:spcAft>
            </a:pPr>
            <a:r>
              <a:rPr sz="1800" b="0">
                <a:solidFill>
                  <a:srgbClr val="212430"/>
                </a:solidFill>
                <a:latin typeface="Noto Sans Hebrew"/>
                <a:cs typeface="Noto Sans Hebrew"/>
              </a:rPr>
              <a:t>היישוב עבר מאסטרטגיה הגנתית לאסטרטגיה התקפית ויזם תוכנית צבאית שנועדה לענות על קשיי היישוב – תוכנית ד', שעיקרה: כיבוש שטחי מפתח לאורך הדרכים כדי להבטיח מעבר בטוח בין כל היישובים היהודיים; כיבושים שנועדו ליצור רצף טריטוריאלי בשליטה יהודית; כיבוש ערים מעורבות (טבריה, חיפה, יפו) כדי לעצור את הטרור הערבי בערים ובשכונות המעורבות.</a:t>
            </a:r>
          </a:p>
        </p:txBody>
      </p:sp>
      <p:sp>
        <p:nvSpPr>
          <p:cNvPr id="21" name="Rectangle 20"/>
          <p:cNvSpPr/>
          <p:nvPr/>
        </p:nvSpPr>
        <p:spPr>
          <a:xfrm>
            <a:off x="731520"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2876702"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5021884" y="6016752"/>
            <a:ext cx="2090318"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7167067"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9312249"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35</a:t>
            </a:r>
          </a:p>
        </p:txBody>
      </p:sp>
      <p:sp>
        <p:nvSpPr>
          <p:cNvPr id="9" name="Rounded Rectangle 8"/>
          <p:cNvSpPr/>
          <p:nvPr/>
        </p:nvSpPr>
        <p:spPr>
          <a:xfrm>
            <a:off x="8010144" y="1372870"/>
            <a:ext cx="3447288" cy="420369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372870"/>
            <a:ext cx="3447288" cy="1036319"/>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67157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671574"/>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400302"/>
            <a:ext cx="2715768" cy="98145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חלק ניכר משכבת ההנהגה והאליטה הערבית עזבו את הארץ. בקטע</a:t>
            </a:r>
          </a:p>
        </p:txBody>
      </p:sp>
      <p:sp>
        <p:nvSpPr>
          <p:cNvPr id="14" name="TextBox 13"/>
          <p:cNvSpPr txBox="1"/>
          <p:nvPr/>
        </p:nvSpPr>
        <p:spPr>
          <a:xfrm>
            <a:off x="8147304" y="2500630"/>
            <a:ext cx="3172968" cy="2984499"/>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"הוועד הערבי העליון שרובו... כבר יצא את העיר"; "גם המועצה המוסלמית העליונה אינה מתפקדת עוד וחבריה, זולת אחד, עזבו"</a:t>
            </a:r>
          </a:p>
        </p:txBody>
      </p:sp>
      <p:sp>
        <p:nvSpPr>
          <p:cNvPr id="15" name="Rounded Rectangle 14"/>
          <p:cNvSpPr/>
          <p:nvPr/>
        </p:nvSpPr>
        <p:spPr>
          <a:xfrm>
            <a:off x="4370832" y="1372870"/>
            <a:ext cx="3447288" cy="420369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372870"/>
            <a:ext cx="3447288" cy="822959"/>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56489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56489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400302"/>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הנהגה מפוצלת ללא פיקוד ארצי. בקטע</a:t>
            </a:r>
          </a:p>
        </p:txBody>
      </p:sp>
      <p:sp>
        <p:nvSpPr>
          <p:cNvPr id="20" name="TextBox 19"/>
          <p:cNvSpPr txBox="1"/>
          <p:nvPr/>
        </p:nvSpPr>
        <p:spPr>
          <a:xfrm>
            <a:off x="4507992" y="2287270"/>
            <a:ext cx="3172968" cy="3197859"/>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"אצל הערבים אין עם מי לדבר. הם כפופים למנהיגים צבאיים מעירק ומסוריה והללו אינם מתואמים לא עם הוועד הערבי העליון... ולא עם הוועדה הלאומית המקומית"</a:t>
            </a:r>
          </a:p>
        </p:txBody>
      </p:sp>
      <p:sp>
        <p:nvSpPr>
          <p:cNvPr id="21" name="Rounded Rectangle 20"/>
          <p:cNvSpPr/>
          <p:nvPr/>
        </p:nvSpPr>
        <p:spPr>
          <a:xfrm>
            <a:off x="731520" y="1372870"/>
            <a:ext cx="3447288" cy="4203699"/>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372870"/>
            <a:ext cx="3447288" cy="822959"/>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56489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564894"/>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400302"/>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אלימות ברחוב הערבי (אנרכיה). בקטע</a:t>
            </a:r>
          </a:p>
        </p:txBody>
      </p:sp>
      <p:sp>
        <p:nvSpPr>
          <p:cNvPr id="26" name="TextBox 25"/>
          <p:cNvSpPr txBox="1"/>
          <p:nvPr/>
        </p:nvSpPr>
        <p:spPr>
          <a:xfrm>
            <a:off x="868680" y="2287270"/>
            <a:ext cx="3172968" cy="3197859"/>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"גנבים שולטים עכשיו ברחוב הערבי והללו עסוקים בשוד ובירי על המשטרה הבריטית"</a:t>
            </a:r>
          </a:p>
        </p:txBody>
      </p:sp>
      <p:sp>
        <p:nvSpPr>
          <p:cNvPr id="27" name="Rectangle 26"/>
          <p:cNvSpPr/>
          <p:nvPr/>
        </p:nvSpPr>
        <p:spPr>
          <a:xfrm>
            <a:off x="731520"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2876702"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5021884" y="6016752"/>
            <a:ext cx="2090318"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7167067"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9312249"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35</a:t>
            </a:r>
          </a:p>
        </p:txBody>
      </p:sp>
      <p:sp>
        <p:nvSpPr>
          <p:cNvPr id="9" name="Rounded Rectangle 8"/>
          <p:cNvSpPr/>
          <p:nvPr/>
        </p:nvSpPr>
        <p:spPr>
          <a:xfrm>
            <a:off x="6217920" y="1390396"/>
            <a:ext cx="5239512" cy="4168647"/>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390396"/>
            <a:ext cx="5239512" cy="751840"/>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4686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4686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17828"/>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מחסור בכוח אדם להבטחת השלום והסדר הציבורי בארץ. בקטע</a:t>
            </a:r>
          </a:p>
        </p:txBody>
      </p:sp>
      <p:sp>
        <p:nvSpPr>
          <p:cNvPr id="14" name="TextBox 13"/>
          <p:cNvSpPr txBox="1"/>
          <p:nvPr/>
        </p:nvSpPr>
        <p:spPr>
          <a:xfrm>
            <a:off x="6355080" y="2233676"/>
            <a:ext cx="4965192" cy="3233927"/>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"מעט אנשי הצבא והמשטרה שעוד יש לי מתוחים עד הקצה בשמירה על יהודים בעיר העתיקה, בליווי שיירות..."; "אם תרצה תיאור של מצב כוחותיי ברגע זה בקיצור נמרץ: בלתי מספיק"</a:t>
            </a:r>
          </a:p>
        </p:txBody>
      </p:sp>
      <p:sp>
        <p:nvSpPr>
          <p:cNvPr id="15" name="Rounded Rectangle 14"/>
          <p:cNvSpPr/>
          <p:nvPr/>
        </p:nvSpPr>
        <p:spPr>
          <a:xfrm>
            <a:off x="731520" y="1390396"/>
            <a:ext cx="5239512" cy="4168647"/>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390396"/>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5440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5440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1782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פגיעה פיזית בחיילים בריטים. בקטע</a:t>
            </a:r>
          </a:p>
        </p:txBody>
      </p:sp>
      <p:sp>
        <p:nvSpPr>
          <p:cNvPr id="20" name="TextBox 19"/>
          <p:cNvSpPr txBox="1"/>
          <p:nvPr/>
        </p:nvSpPr>
        <p:spPr>
          <a:xfrm>
            <a:off x="868680" y="2048764"/>
            <a:ext cx="4965192" cy="3418839"/>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"גנבים שולטים... עסוקים בשוד ובירי על המשטרה הבריטית"</a:t>
            </a:r>
          </a:p>
        </p:txBody>
      </p:sp>
      <p:sp>
        <p:nvSpPr>
          <p:cNvPr id="21" name="Rectangle 20"/>
          <p:cNvSpPr/>
          <p:nvPr/>
        </p:nvSpPr>
        <p:spPr>
          <a:xfrm>
            <a:off x="731520"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2876702"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5021884" y="6016752"/>
            <a:ext cx="2090318"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7167067"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9312249"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סוגיות במחלוקת</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4</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35</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סוגיות במחלוקת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35</a:t>
            </a:r>
          </a:p>
        </p:txBody>
      </p:sp>
      <p:sp>
        <p:nvSpPr>
          <p:cNvPr id="9" name="Rounded Rectangle 8"/>
          <p:cNvSpPr/>
          <p:nvPr/>
        </p:nvSpPr>
        <p:spPr>
          <a:xfrm>
            <a:off x="6217920" y="1211580"/>
            <a:ext cx="5239512" cy="452627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1158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2755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27558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390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העמדה</a:t>
            </a:r>
          </a:p>
        </p:txBody>
      </p:sp>
      <p:sp>
        <p:nvSpPr>
          <p:cNvPr id="14" name="TextBox 13"/>
          <p:cNvSpPr txBox="1"/>
          <p:nvPr/>
        </p:nvSpPr>
        <p:spPr>
          <a:xfrm>
            <a:off x="6355080" y="1869948"/>
            <a:ext cx="4965192" cy="377647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להכריז על הקמת המדינה ביום ה' באייר תש"ח (15 במאי 1948)</a:t>
            </a:r>
          </a:p>
        </p:txBody>
      </p:sp>
      <p:sp>
        <p:nvSpPr>
          <p:cNvPr id="15" name="Rounded Rectangle 14"/>
          <p:cNvSpPr/>
          <p:nvPr/>
        </p:nvSpPr>
        <p:spPr>
          <a:xfrm>
            <a:off x="731520" y="1211580"/>
            <a:ext cx="5239512" cy="452627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1158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2755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27558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390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מוכנות היישוב היהודי לקבל עצמאות</a:t>
            </a:r>
          </a:p>
        </p:txBody>
      </p:sp>
      <p:sp>
        <p:nvSpPr>
          <p:cNvPr id="20" name="TextBox 19"/>
          <p:cNvSpPr txBox="1"/>
          <p:nvPr/>
        </p:nvSpPr>
        <p:spPr>
          <a:xfrm>
            <a:off x="868680" y="1869948"/>
            <a:ext cx="4965192" cy="377647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יש מוסדות לאומיים, תשתית כלכלית, כוח צבאי, מערך שירותים בתחום הכלכלי-חברתי, בשלות של התודעה הלאומית.</a:t>
            </a:r>
          </a:p>
          <a:p>
            <a:pPr rtl="1" algn="r">
              <a:spcAft>
                <a:spcPts val="500"/>
              </a:spcAft>
            </a:pPr>
            <a:r>
              <a:rPr sz="2000" b="0">
                <a:solidFill>
                  <a:srgbClr val="212430"/>
                </a:solidFill>
                <a:latin typeface="Noto Sans Hebrew"/>
                <a:cs typeface="Noto Sans Hebrew"/>
              </a:rPr>
              <a:t>אם יפלשו צבאות ערב, תהיה זו פלישה למדינה עצמאית וריבונית, והדבר יקל על גיוס דעת הקהל העולמית לבלימת הפלישה.</a:t>
            </a:r>
          </a:p>
          <a:p>
            <a:pPr rtl="1" algn="r">
              <a:spcAft>
                <a:spcPts val="500"/>
              </a:spcAft>
            </a:pPr>
            <a:r>
              <a:rPr sz="2000" b="0">
                <a:solidFill>
                  <a:srgbClr val="212430"/>
                </a:solidFill>
                <a:latin typeface="Noto Sans Hebrew"/>
                <a:cs typeface="Noto Sans Hebrew"/>
              </a:rPr>
              <a:t>כינון מדינה ריבונית יאפשר גיוס חובה והגדלה של הכוח היהודי הלוחם, שהיו הכרחיים בתנאי המלחמה הקשים.</a:t>
            </a:r>
          </a:p>
        </p:txBody>
      </p:sp>
      <p:sp>
        <p:nvSpPr>
          <p:cNvPr id="21" name="Rectangle 20"/>
          <p:cNvSpPr/>
          <p:nvPr/>
        </p:nvSpPr>
        <p:spPr>
          <a:xfrm>
            <a:off x="731520"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2876702"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5021884"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7167067" y="6016752"/>
            <a:ext cx="2090318"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9312249"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סוגיות במחלוקת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35</a:t>
            </a:r>
          </a:p>
        </p:txBody>
      </p:sp>
      <p:sp>
        <p:nvSpPr>
          <p:cNvPr id="9" name="Rounded Rectangle 8"/>
          <p:cNvSpPr/>
          <p:nvPr/>
        </p:nvSpPr>
        <p:spPr>
          <a:xfrm>
            <a:off x="731520" y="1453235"/>
            <a:ext cx="10725912" cy="404296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526387"/>
            <a:ext cx="10451592" cy="3896664"/>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מוכנות היישוב היהודי לקבל עצמאות - המשך</a:t>
            </a:r>
          </a:p>
          <a:p>
            <a:pPr rtl="1" algn="r">
              <a:spcAft>
                <a:spcPts val="500"/>
              </a:spcAft>
            </a:pPr>
            <a:r>
              <a:rPr sz="2600" b="0">
                <a:solidFill>
                  <a:srgbClr val="212430"/>
                </a:solidFill>
                <a:latin typeface="Noto Sans Hebrew"/>
                <a:cs typeface="Noto Sans Hebrew"/>
              </a:rPr>
              <a:t>כינון מדינה ריבונית יאפשר פתיחת השערים לעלייה, ובעקבותיה יגדל הכוח הלוחם.</a:t>
            </a:r>
          </a:p>
          <a:p>
            <a:pPr rtl="1" algn="r">
              <a:spcAft>
                <a:spcPts val="500"/>
              </a:spcAft>
            </a:pPr>
            <a:r>
              <a:rPr sz="2600" b="0">
                <a:solidFill>
                  <a:srgbClr val="212430"/>
                </a:solidFill>
                <a:latin typeface="Noto Sans Hebrew"/>
                <a:cs typeface="Noto Sans Hebrew"/>
              </a:rPr>
              <a:t>כינון מדינה ריבונית יאפשר הטלת מיסי חובה למימון של חלק מהוצאות המלחמה</a:t>
            </a:r>
          </a:p>
        </p:txBody>
      </p:sp>
      <p:sp>
        <p:nvSpPr>
          <p:cNvPr id="11" name="Rectangle 10"/>
          <p:cNvSpPr/>
          <p:nvPr/>
        </p:nvSpPr>
        <p:spPr>
          <a:xfrm>
            <a:off x="11338560" y="1526387"/>
            <a:ext cx="64008" cy="3896664"/>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2876702"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021884"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167067" y="6016752"/>
            <a:ext cx="2090318"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9312249"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כ"ט בנובמבר 1947, תוצאות והשלכות של מלחמת העצמאות</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5</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17 מתוך 35</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כ"ט בנובמבר 1947, תוצאות והשלכות של מלחמת העצמאות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18 מתוך 35</a:t>
            </a:r>
          </a:p>
        </p:txBody>
      </p:sp>
      <p:sp>
        <p:nvSpPr>
          <p:cNvPr id="9" name="Rounded Rectangle 8"/>
          <p:cNvSpPr/>
          <p:nvPr/>
        </p:nvSpPr>
        <p:spPr>
          <a:xfrm>
            <a:off x="6217920" y="1482852"/>
            <a:ext cx="5239512" cy="3983735"/>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82852"/>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4686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4686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51028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חלוקת הארץ לשתי מדינות</a:t>
            </a:r>
          </a:p>
        </p:txBody>
      </p:sp>
      <p:sp>
        <p:nvSpPr>
          <p:cNvPr id="14" name="TextBox 13"/>
          <p:cNvSpPr txBox="1"/>
          <p:nvPr/>
        </p:nvSpPr>
        <p:spPr>
          <a:xfrm>
            <a:off x="6355080" y="2141220"/>
            <a:ext cx="4965192" cy="3233927"/>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קמה מדינה יהודית על רוב שטחה של ארץ-ישראל, כולל באזורים שלא יועדו לה בתוכנית החלוקה, ואילו בשאר השטח לא קמה מדינה ערבית עצמאית והוא נותר בשליטת ירדן או מצרים</a:t>
            </a:r>
          </a:p>
        </p:txBody>
      </p:sp>
      <p:sp>
        <p:nvSpPr>
          <p:cNvPr id="15" name="Rounded Rectangle 14"/>
          <p:cNvSpPr/>
          <p:nvPr/>
        </p:nvSpPr>
        <p:spPr>
          <a:xfrm>
            <a:off x="731520" y="1482852"/>
            <a:ext cx="5239512" cy="3983735"/>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82852"/>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4686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4686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51028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ירושלים בפיקוח בין-לאומי</a:t>
            </a:r>
          </a:p>
        </p:txBody>
      </p:sp>
      <p:sp>
        <p:nvSpPr>
          <p:cNvPr id="20" name="TextBox 19"/>
          <p:cNvSpPr txBox="1"/>
          <p:nvPr/>
        </p:nvSpPr>
        <p:spPr>
          <a:xfrm>
            <a:off x="868680" y="2141220"/>
            <a:ext cx="4965192" cy="3233927"/>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ירושלים חולקה בסופו של דבר בין ישראל לבין ירדן וחלקה המערבי נהפך לבירת ישראל</a:t>
            </a:r>
          </a:p>
        </p:txBody>
      </p:sp>
      <p:sp>
        <p:nvSpPr>
          <p:cNvPr id="21" name="Rectangle 20"/>
          <p:cNvSpPr/>
          <p:nvPr/>
        </p:nvSpPr>
        <p:spPr>
          <a:xfrm>
            <a:off x="731520"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2876702"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5021884"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7167067"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9312249" y="6016752"/>
            <a:ext cx="2090318"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כ"ט בנובמבר 1947, תוצאות והשלכות של מלחמת העצמאות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19 מתוך 35</a:t>
            </a:r>
          </a:p>
        </p:txBody>
      </p:sp>
      <p:sp>
        <p:nvSpPr>
          <p:cNvPr id="9" name="Rounded Rectangle 8"/>
          <p:cNvSpPr/>
          <p:nvPr/>
        </p:nvSpPr>
        <p:spPr>
          <a:xfrm>
            <a:off x="6217920" y="1299464"/>
            <a:ext cx="5239512" cy="435051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99464"/>
            <a:ext cx="5239512" cy="751840"/>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5592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5592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326896"/>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עזיבה בגלל מצב המלחמה בעידוד ההנהגה הערבית. בקטע המקור</a:t>
            </a:r>
          </a:p>
        </p:txBody>
      </p:sp>
      <p:sp>
        <p:nvSpPr>
          <p:cNvPr id="14" name="TextBox 13"/>
          <p:cNvSpPr txBox="1"/>
          <p:nvPr/>
        </p:nvSpPr>
        <p:spPr>
          <a:xfrm>
            <a:off x="6355080" y="2142744"/>
            <a:ext cx="4965192" cy="341579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"המזכיר הכללי של הליגה הערבית... הבטיח"; "עצת אחים ניתנה לערביי ארץ-ישראל לעזוב את אדמתם... ולשבת ישיבת ארעי במדינות אחיות שכנות".</a:t>
            </a:r>
          </a:p>
          <a:p>
            <a:pPr rtl="1" algn="r">
              <a:spcAft>
                <a:spcPts val="500"/>
              </a:spcAft>
            </a:pPr>
            <a:r>
              <a:rPr sz="2000" b="0">
                <a:solidFill>
                  <a:srgbClr val="212430"/>
                </a:solidFill>
                <a:latin typeface="Noto Sans Hebrew"/>
                <a:cs typeface="Noto Sans Hebrew"/>
              </a:rPr>
              <a:t>מקור מספר הלימוד</a:t>
            </a:r>
          </a:p>
          <a:p>
            <a:pPr rtl="1" algn="r">
              <a:spcAft>
                <a:spcPts val="500"/>
              </a:spcAft>
            </a:pPr>
            <a:r>
              <a:rPr sz="2000" b="0">
                <a:solidFill>
                  <a:srgbClr val="212430"/>
                </a:solidFill>
                <a:latin typeface="Noto Sans Hebrew"/>
                <a:cs typeface="Noto Sans Hebrew"/>
              </a:rPr>
              <a:t>יש לבחור במקור מתאים מספר הלימוד ולהסביר כיצד הוא מבטא גורם נוסף להיווצרות בעיית הפליטים הפלסטינים</a:t>
            </a:r>
          </a:p>
        </p:txBody>
      </p:sp>
      <p:sp>
        <p:nvSpPr>
          <p:cNvPr id="15" name="Rounded Rectangle 14"/>
          <p:cNvSpPr/>
          <p:nvPr/>
        </p:nvSpPr>
        <p:spPr>
          <a:xfrm>
            <a:off x="731520" y="1299464"/>
            <a:ext cx="5239512" cy="435051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99464"/>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6347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6347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32689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תצלומי סוף המנדט הבריטי</a:t>
            </a:r>
          </a:p>
        </p:txBody>
      </p:sp>
      <p:sp>
        <p:nvSpPr>
          <p:cNvPr id="20" name="TextBox 19"/>
          <p:cNvSpPr txBox="1"/>
          <p:nvPr/>
        </p:nvSpPr>
        <p:spPr>
          <a:xfrm>
            <a:off x="868680" y="1957832"/>
            <a:ext cx="4965192" cy="360070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קרדיט: שאלון 2261</a:t>
            </a:r>
          </a:p>
        </p:txBody>
      </p:sp>
      <p:sp>
        <p:nvSpPr>
          <p:cNvPr id="21" name="Rectangle 20"/>
          <p:cNvSpPr/>
          <p:nvPr/>
        </p:nvSpPr>
        <p:spPr>
          <a:xfrm>
            <a:off x="731520"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2876702"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5021884"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7167067"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9312249" y="6016752"/>
            <a:ext cx="2090318"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כ"ט בנובמבר 1947, תוצאות והשלכות של מלחמת העצמאות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20 מתוך 35</a:t>
            </a:r>
          </a:p>
        </p:txBody>
      </p:sp>
      <p:sp>
        <p:nvSpPr>
          <p:cNvPr id="9" name="Rounded Rectangle 8"/>
          <p:cNvSpPr/>
          <p:nvPr/>
        </p:nvSpPr>
        <p:spPr>
          <a:xfrm>
            <a:off x="6217920" y="2286000"/>
            <a:ext cx="5239512" cy="2377440"/>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228600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235000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235000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231343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שער עיתון "דבר", 30.11.1947</a:t>
            </a:r>
          </a:p>
        </p:txBody>
      </p:sp>
      <p:sp>
        <p:nvSpPr>
          <p:cNvPr id="14" name="TextBox 13"/>
          <p:cNvSpPr txBox="1"/>
          <p:nvPr/>
        </p:nvSpPr>
        <p:spPr>
          <a:xfrm>
            <a:off x="6355080" y="2944368"/>
            <a:ext cx="4965192" cy="1627632"/>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קרדיט: שאלון 2261</a:t>
            </a:r>
          </a:p>
        </p:txBody>
      </p:sp>
      <p:sp>
        <p:nvSpPr>
          <p:cNvPr id="15" name="Rounded Rectangle 14"/>
          <p:cNvSpPr/>
          <p:nvPr/>
        </p:nvSpPr>
        <p:spPr>
          <a:xfrm>
            <a:off x="731520" y="2286000"/>
            <a:ext cx="5239512" cy="2377440"/>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228600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235000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235000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231343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שער עיתון "חרות", 8.12.1947</a:t>
            </a:r>
          </a:p>
        </p:txBody>
      </p:sp>
      <p:sp>
        <p:nvSpPr>
          <p:cNvPr id="20" name="TextBox 19"/>
          <p:cNvSpPr txBox="1"/>
          <p:nvPr/>
        </p:nvSpPr>
        <p:spPr>
          <a:xfrm>
            <a:off x="868680" y="2944368"/>
            <a:ext cx="4965192" cy="1627632"/>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קרדיט: שאלון 2261</a:t>
            </a:r>
          </a:p>
        </p:txBody>
      </p:sp>
      <p:sp>
        <p:nvSpPr>
          <p:cNvPr id="21" name="Rectangle 20"/>
          <p:cNvSpPr/>
          <p:nvPr/>
        </p:nvSpPr>
        <p:spPr>
          <a:xfrm>
            <a:off x="731520"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2876702"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5021884"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7167067"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9312249" y="6016752"/>
            <a:ext cx="2090318"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תצלומים: ירושלים ואקסודוס</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21 מתוך 35</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25.png"/>
          <p:cNvPicPr>
            <a:picLocks noChangeAspect="1"/>
          </p:cNvPicPr>
          <p:nvPr/>
        </p:nvPicPr>
        <p:blipFill>
          <a:blip r:embed="rId3"/>
          <a:stretch>
            <a:fillRect/>
          </a:stretch>
        </p:blipFill>
        <p:spPr>
          <a:xfrm>
            <a:off x="2092114" y="1005840"/>
            <a:ext cx="3222411" cy="480060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תצלום 1: גדר תיל ברחוב בירושלים בסוף תקופת המנדט הבריטי, חיילים ואנשים מסביב. תצלום 2: אניית המעפילים "אקסודוס" עם שלט על הסיפון.</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מ׳ נאור וד׳ גלעדי, ארץ־ישראל במאה העשרים, 1991, עמ׳ 377; ויקיפדיה; נספח לשאלון 022261, שאלה 14</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עיתון "דבר", 30 בנובמבר 1947</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22 מתוך 35</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26.png"/>
          <p:cNvPicPr>
            <a:picLocks noChangeAspect="1"/>
          </p:cNvPicPr>
          <p:nvPr/>
        </p:nvPicPr>
        <p:blipFill>
          <a:blip r:embed="rId3"/>
          <a:stretch>
            <a:fillRect/>
          </a:stretch>
        </p:blipFill>
        <p:spPr>
          <a:xfrm>
            <a:off x="731520" y="1083499"/>
            <a:ext cx="5943600" cy="4645281"/>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עמוד השער של "דבר" שפורסם ב-30 בנובמבר 1947, העיתון משמש מקור לשאלה על התגובות להחלטה.</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דבר, 30 בנובמבר 1947; נספח לשאלון 022261</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עיתון "חרות": לקראת המערכה הגורלית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23 מתוך 35</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27.png"/>
          <p:cNvPicPr>
            <a:picLocks noChangeAspect="1"/>
          </p:cNvPicPr>
          <p:nvPr/>
        </p:nvPicPr>
        <p:blipFill>
          <a:blip r:embed="rId3"/>
          <a:stretch>
            <a:fillRect/>
          </a:stretch>
        </p:blipFill>
        <p:spPr>
          <a:xfrm>
            <a:off x="731520" y="1913596"/>
            <a:ext cx="5943600" cy="2985086"/>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עמוד השער של "חרות", עיתון המחתרת של האצ״ל, שפורסם ב-8 בדצמבר 1947, עם הכותרת "לקראת המערכה הגורלית". העיתון מציג את תגובת האצ״ל להחלטת האו״ם.</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חרות, 8 בדצמבר 1947; נספח לשאלון 022261</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השאלה המקורית מהשאלון | שאלון 2261 | חורף תשפ"א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24 מתוך 35</a:t>
            </a:r>
          </a:p>
        </p:txBody>
      </p:sp>
      <p:sp>
        <p:nvSpPr>
          <p:cNvPr id="9" name="Rounded Rectangle 8"/>
          <p:cNvSpPr/>
          <p:nvPr/>
        </p:nvSpPr>
        <p:spPr>
          <a:xfrm>
            <a:off x="731520" y="1051560"/>
            <a:ext cx="10725912" cy="4165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01929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15. החלטת האו"ם בכ"ט בנובמבר 1947</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את השיקולים שהניעו את ברית המועצות לתמוך בתוכנית החלוקה שעלתה להצבעה באו"ם בכ"ט בנובמבר 1947?</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את התרומה של תמיכה זו להכרעה באו"ם בעד תוכנית החלוקה.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(12 נקודות)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את עיקרי תוכנית החלוקה שהתקבלה באו"ם בכ"ט בנובמבר 1947.</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יתרון אחד וחיסרון אחד של תוכנית זו עבור היישוב היהודי בארץ־ישראל והתנועה הציונית.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(13 נקודות)</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תשפ"א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25 מתוך 35</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15. החלטת האו"ם בכ"ט בנובמבר 1947</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השיקולים שהניעו את ברית המועצות לתמוך בתוכנית החלוקה: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רצון לזרז את הוצאת בריטניה מאזור המזרח התיכון בשל "המלחמה הקרה".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ההנחה שתמיכה במדינה יהודית תאפשר דריסת רגל באזור (הפיכתה למדינה פרו־סובייטית).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רצון לפלג את גוש המערב באמצעות הקמת חזית משותפת עם ארצות־הברית מול בריטניה.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על פי הנאום של גרומיקו, הסבל של היהודים בתקופת השואה מצדיק הקמת מדינה ליהודים.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התרומה של תמיכה זו להכרעה באו"ם בעד תוכנית החלוקה: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ברית המועצות הפעילה לחצים על המדינות שהיו בהשפעתה והבטיחה את תמיכת כל המדינות בגוש הסובייטי (פרט ליוגוסלביה).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לברית המועצות היו שלושה קולות בהצבעה.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תמיכה זו השפיעה על ארצות הברית שלא רצתה להשאיר לברית המועצות את החלל שנוצר עם צאת בריטניה מן האזור.</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תשפ"א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26 מתוך 35</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תמיכת ברית המועצות השפיעה על מפלגות השמאל במדינות שונות, והן לחצו על הממשלות שלהן לתמוך בהחלטה.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2 עמ' 80; לילך 2, עמ' 78-76; מט"ח 2, עמ' 87-86, 91; רכס 2, עמ' 94-91; שזר 2, עמ' 63-62, 67.</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עיקרי תוכנית החלוקה שהתקבלה באו"ם בכ"ט בנובמבר 1947:</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סיום המנדט, חלוקת הארץ לשתי מדינות, שיתוף פעולה כלכלי ביניהן, בירושלים יהיה משטר בין־לאומי בניהול האו"ם ("בנאום" ירושלים).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יתרונות של תוכנית זו עבור היישוב היהודי בארץ־ישראל והתנועה הציונית: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סיום המנדט הבריטי על ארץ־ישראל.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ההחלטה מבטאת הכרה בין־לאומית בזכות של היהודים למדינה יהודית בארץ־ישראל.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בשטחי המדינה היהודית נכללו רוב חוף הים, רוב העמקים, רוב מקורות המים בצפון, שני ימים.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האפשרות להעלות המוני פליטים לארץ.</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חסרונות של תוכנית זו:</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תשפ"א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27 מתוך 35</a:t>
            </a:r>
          </a:p>
        </p:txBody>
      </p:sp>
      <p:sp>
        <p:nvSpPr>
          <p:cNvPr id="9" name="Rounded Rectangle 8"/>
          <p:cNvSpPr/>
          <p:nvPr/>
        </p:nvSpPr>
        <p:spPr>
          <a:xfrm>
            <a:off x="731520" y="1051560"/>
            <a:ext cx="10725912" cy="2645664"/>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2499360"/>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המעמד של ירושלים: הפרדת ירושלים מן המדינה היהודית והגדרתה אזור בין־לאומי.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הגליל המערבי לא נכלל בשטח המיועד למדינה היהודית.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גבולות בעייתיים מבחינה אסטרטגית־צבאית.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יישובים יהודיים רבים נכללו בשטח הערבי.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2, עמ' 76, 79; לילך 2, עמ' 80-79; מט"ח 2, עמ' 91-89; רכס 2, עמ' 99-93, 105; שזר 2, עמ' 65, 72-69.</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28 מתוך 35</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9. תוכנית החלוקה שהתקבלה באו"ם בכ"ט בנובמבר 1947</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את הפעילות הדיפלומטית של היהודים לגיוס מדינות שיתמכו בתוכנית החלוקה.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יתרון אחד וחיסרון אחד של תוכנית החלוקה מנקודת המבט של היישוב היהודי.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(17 נקודות)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הסבר את השיקולים שהניעו את ברית המועצות לתמוך בתוכנית החלוקה.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מה הייתה החשיבות של תמיכה זו?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(16 נקודות)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9. תוכנית החלוקה שהתקבלה באו"ם בכ"ט בנובמבר 1947</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הפעילות הדיפלומטית של היהודים לגיוס מדינות שיתמכו בתוכנית החלוקה: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נציגי היישוב היהודי נחלקו לצוותים, ופנו לכל אחת מן המדינות שהייתה לה זכות הצבעה וניסו לשכנע אותה.</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29 מתוך 35</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גיוס מדינאים ברחבי העולם לתמוך בהחלטה.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הפעלת לחצים כלכליים (למשל לחץ על ליבריה דרך יצרן הגומי שלה שהיה ענף הייצוא העיקרי שלה).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ניצול קשרים אישיים (למשל ניסיון להשפיע על שליט אתיופיה דרך אלמנתו של אורד וינגייט).</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מתן שוחד.</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לחץ של יהודי ארצות הברית על נשיא ארצות הברית טרומן ועל חברי בית הנבחרים האמריקני.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לחץ של ד"ר חיים וייצמן על נשיא ארצות הברית טרומן לסייע בגיוס תמיכתן של מדינות רבות (צרפת, סין, טורקיה, יוון, הודו, מקסיקו, קובה ועוד).</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יתרונות של תוכנית החלוקה מנקודת המבט של היישוב היהודי: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סיום המנדט הבריטי על ארץ־ישראל.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ההחלטה מבטאת הכרה בין־לאומית בזכותם של היהודים למדינה יהודית בארץ־ישראל.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בשטחי המדינה היהודית נכללו רוב חוף הים, רוב העמקים, רוב מקורות המים בצפון, שני ימים.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האפשרות להעלאת המוני פליטים לארץ.</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30 מתוך 35</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חסרונות של תוכנית זו: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המעמד של ירושלים: הפרדת ירושלים מן המדינה היהודית והגדרתה אזור בין־לאומי.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הגליל המערבי לא נכלל בשטח המיועד למדינה היהודית.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גבולות בעייתיים מבחינה אסטרטגית־צבאית.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יישובים יהודיים רבים נכללו בשטח הערבי.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2, עמ' 76, 79; לילך 2, עמ' 79–80; מט"ח 2, עמ' 89–91; רכס 2, עמ' 93–99, 105; שזר 2, עמ' 65, 69–72.</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השיקולים שהניעו את ברית המועצות לתמוך בתוכנית החלוקה: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רצון לזרז את הוצאת בריטניה מאזור המזרח התיכון בשל "המלחמה הקרה".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ההנחה שתמיכה במדינה יהודית תאפשר דריסת רגל באזור (הפיכתה למדינה פרו־סובייטית).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רצון לפלג את גוש המערב באמצעות הקמת חזית משותפת עם ארצות־הברית נגד בריטניה.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על פי הנאום של גרומיקו, הסבל של היהודים בתקופת השואה מצדיק הקמת מדינה ליהודים.</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31 מתוך 35</a:t>
            </a:r>
          </a:p>
        </p:txBody>
      </p:sp>
      <p:sp>
        <p:nvSpPr>
          <p:cNvPr id="9" name="Rounded Rectangle 8"/>
          <p:cNvSpPr/>
          <p:nvPr/>
        </p:nvSpPr>
        <p:spPr>
          <a:xfrm>
            <a:off x="731520" y="1051560"/>
            <a:ext cx="10725912" cy="3891279"/>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3744975"/>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החשיבות של תמיכה זו: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ברית המועצות הפעילה לחצים על המדינות שהיו בהשפעתה והבטיחה את תמיכת כל המדינות בגוש הסובייטי (פרט ליוגוסלביה).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לברית המועצות היו שלושה קולות בהצבעה.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תמיכה זו השפיעה על ארצות הברית שלא רצתה להשאיר לברית המועצות את החלל שנוצר עם צאת בריטניה מן האזור.</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תמיכת ברית המועצות השפיעה על מפלגות השמאל במדינות שונות, והן לחצו על הממשלות שלהן לתמוך בהחלטה.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2 עמ' 80; לילך 2, עמ' 76–78, 81; מט"ח 2, עמ' 86–87, 91; רכס 2, עמ' 91–94; שזר 2, עמ' 62–63, 67.</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32 מתוך 35</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ביסוס הטענה בציטוט או התייחסות ישירה לקטע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השוואה: דמיון והבדל בין מושגים או גישות</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נימוק עמדה באמצעות מושגים מקצועיים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הבאת דוגמאות מתאימות מהחומר שלמדתם</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שאלת ארץ־ישראל באו"ם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העברת שאלת ארץ־ישראל לאו"ם והתגובות על תוכנית החלוקה</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היבטים נוספים בנושא</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סוגיות במחלוקת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כ"ט בנובמבר 1947, תוצאות והשלכות של מלחמת העצמאות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נציגי היישוב היהודי נחלקו לצוותים ונאבקו על כל קול</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המעמד של ירושלים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ירידת כוחה של בריטניה ותלותה בארצות הברית</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33 מתוך 35</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34 מתוך 35</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"דמוקרטיה בקטנה: כ"ט בנובמבר - אישור תכנית החלוקה באו"ם" - גם בעמוד הנושא, בלשונית "סרטון".</a:t>
            </a:r>
          </a:p>
          <a:p>
            <a:pPr rtl="1" algn="r">
              <a:spcAft>
                <a:spcPts val="500"/>
              </a:spcAft>
            </a:pPr>
            <a:r>
              <a:rPr sz="1800" b="0">
                <a:solidFill>
                  <a:srgbClr val="212430"/>
                </a:solidFill>
                <a:latin typeface="Noto Sans Hebrew"/>
                <a:cs typeface="Noto Sans Hebrew"/>
              </a:rPr>
              <a:t>https://www.youtube.com/watch?v=Dv-Ms-hXHJ8</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35 מתוך 35</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