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502920" y="457200"/>
            <a:ext cx="11183112" cy="5943600"/>
          </a:xfrm>
          <a:prstGeom prst="rect">
            <a:avLst/>
          </a:prstGeom>
          <a:no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1554480"/>
            <a:ext cx="9966960" cy="2011680"/>
          </a:xfrm>
          <a:prstGeom prst="rect">
            <a:avLst/>
          </a:prstGeom>
          <a:noFill/>
        </p:spPr>
        <p:txBody>
          <a:bodyPr wrap="square" lIns="45720" rIns="45720" tIns="27432" bIns="27432" anchor="ctr">
            <a:spAutoFit/>
          </a:bodyPr>
          <a:lstStyle/>
          <a:p>
            <a:pPr algn="ctr" rtl="1"/>
            <a:r>
              <a:rPr sz="3600" b="1">
                <a:solidFill>
                  <a:srgbClr val="1D3A5F"/>
                </a:solidFill>
                <a:latin typeface="Noto Serif Hebrew"/>
                <a:cs typeface="Noto Serif Hebrew"/>
              </a:rPr>
              <a:t>מלחמת העצמאות, בעיית הפליטים הפלסטיניים</a:t>
            </a:r>
          </a:p>
        </p:txBody>
      </p:sp>
      <p:sp>
        <p:nvSpPr>
          <p:cNvPr id="5" name="Rectangle 4"/>
          <p:cNvSpPr/>
          <p:nvPr/>
        </p:nvSpPr>
        <p:spPr>
          <a:xfrm>
            <a:off x="4754880" y="3703320"/>
            <a:ext cx="2651760" cy="4572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97280" y="393192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היסטוריה ממלכתי | שאלון 022261</a:t>
            </a:r>
          </a:p>
        </p:txBody>
      </p:sp>
      <p:sp>
        <p:nvSpPr>
          <p:cNvPr id="7" name="Rounded Rectangle 6"/>
          <p:cNvSpPr/>
          <p:nvPr/>
        </p:nvSpPr>
        <p:spPr>
          <a:xfrm>
            <a:off x="4297680" y="4937760"/>
            <a:ext cx="3566160" cy="502920"/>
          </a:xfrm>
          <a:prstGeom prst="roundRect">
            <a:avLst>
              <a:gd name="adj" fmla="val 5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297680" y="4937760"/>
            <a:ext cx="3566160" cy="502920"/>
          </a:xfrm>
          <a:prstGeom prst="rect">
            <a:avLst/>
          </a:prstGeom>
          <a:noFill/>
        </p:spPr>
        <p:txBody>
          <a:bodyPr wrap="square" lIns="45720" rIns="45720" tIns="27432" bIns="27432" anchor="ctr">
            <a:spAutoFit/>
          </a:bodyPr>
          <a:lstStyle/>
          <a:p>
            <a:pPr algn="ctr"/>
            <a:r>
              <a:rPr sz="1600" b="1">
                <a:solidFill>
                  <a:srgbClr val="FFFFFF"/>
                </a:solidFill>
                <a:latin typeface="Noto Sans Hebrew"/>
                <a:cs typeface="Noto Sans Hebrew"/>
              </a:rPr>
              <a:t>מצגת לימוד לבגרות</a:t>
            </a:r>
          </a:p>
        </p:txBody>
      </p:sp>
      <p:sp>
        <p:nvSpPr>
          <p:cNvPr id="9" name="TextBox 8"/>
          <p:cNvSpPr txBox="1"/>
          <p:nvPr/>
        </p:nvSpPr>
        <p:spPr>
          <a:xfrm>
            <a:off x="4873752" y="5989320"/>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 מתוך 29</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מפת הנושא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 מתוך 29</a:t>
            </a:r>
          </a:p>
        </p:txBody>
      </p:sp>
      <p:sp>
        <p:nvSpPr>
          <p:cNvPr id="9" name="Rounded Rectangle 8"/>
          <p:cNvSpPr/>
          <p:nvPr/>
        </p:nvSpPr>
        <p:spPr>
          <a:xfrm>
            <a:off x="6217920" y="1645920"/>
            <a:ext cx="5212080" cy="17373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55080" y="1719072"/>
            <a:ext cx="4937760" cy="1591056"/>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1</a:t>
            </a:r>
          </a:p>
          <a:p>
            <a:pPr rtl="1" algn="r">
              <a:spcAft>
                <a:spcPts val="500"/>
              </a:spcAft>
            </a:pPr>
            <a:r>
              <a:rPr sz="2200" b="0">
                <a:solidFill>
                  <a:srgbClr val="212430"/>
                </a:solidFill>
                <a:latin typeface="Noto Sans Hebrew"/>
                <a:cs typeface="Noto Sans Hebrew"/>
              </a:rPr>
              <a:t>מלחמת העצמאות</a:t>
            </a:r>
          </a:p>
        </p:txBody>
      </p:sp>
      <p:sp>
        <p:nvSpPr>
          <p:cNvPr id="11" name="Rectangle 10"/>
          <p:cNvSpPr/>
          <p:nvPr/>
        </p:nvSpPr>
        <p:spPr>
          <a:xfrm>
            <a:off x="11320272" y="1737360"/>
            <a:ext cx="64008" cy="15544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 y="1645920"/>
            <a:ext cx="5212080" cy="17373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1719072"/>
            <a:ext cx="4937760" cy="1591056"/>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2</a:t>
            </a:r>
          </a:p>
          <a:p>
            <a:pPr rtl="1" algn="r">
              <a:spcAft>
                <a:spcPts val="500"/>
              </a:spcAft>
            </a:pPr>
            <a:r>
              <a:rPr sz="2200" b="0">
                <a:solidFill>
                  <a:srgbClr val="212430"/>
                </a:solidFill>
                <a:latin typeface="Noto Sans Hebrew"/>
                <a:cs typeface="Noto Sans Hebrew"/>
              </a:rPr>
              <a:t>מקור – מלחמת העצמאות</a:t>
            </a:r>
          </a:p>
        </p:txBody>
      </p:sp>
      <p:sp>
        <p:nvSpPr>
          <p:cNvPr id="14" name="Rectangle 13"/>
          <p:cNvSpPr/>
          <p:nvPr/>
        </p:nvSpPr>
        <p:spPr>
          <a:xfrm>
            <a:off x="5833872" y="1737360"/>
            <a:ext cx="64008" cy="15544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6217920" y="3566160"/>
            <a:ext cx="5212080" cy="1737360"/>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355080" y="3639312"/>
            <a:ext cx="4937760" cy="1591056"/>
          </a:xfrm>
          <a:prstGeom prst="rect">
            <a:avLst/>
          </a:prstGeom>
          <a:noFill/>
        </p:spPr>
        <p:txBody>
          <a:bodyPr wrap="square" lIns="45720" rIns="45720" tIns="27432" bIns="27432" anchor="t">
            <a:spAutoFit/>
          </a:bodyPr>
          <a:lstStyle/>
          <a:p>
            <a:pPr rtl="1" algn="r">
              <a:spcAft>
                <a:spcPts val="400"/>
              </a:spcAft>
            </a:pPr>
            <a:r>
              <a:rPr sz="2000" b="1">
                <a:solidFill>
                  <a:srgbClr val="C58B2B"/>
                </a:solidFill>
                <a:latin typeface="Noto Serif Hebrew"/>
                <a:cs typeface="Noto Serif Hebrew"/>
              </a:rPr>
              <a:t>יחידה 3</a:t>
            </a:r>
          </a:p>
          <a:p>
            <a:pPr rtl="1" algn="r">
              <a:spcAft>
                <a:spcPts val="500"/>
              </a:spcAft>
            </a:pPr>
            <a:r>
              <a:rPr sz="1900" b="0">
                <a:solidFill>
                  <a:srgbClr val="212430"/>
                </a:solidFill>
                <a:latin typeface="Noto Sans Hebrew"/>
                <a:cs typeface="Noto Sans Hebrew"/>
              </a:rPr>
              <a:t>היווצרות בעיית הפליטים הפלסטינים, תום מלחמת העצמאות</a:t>
            </a:r>
          </a:p>
        </p:txBody>
      </p:sp>
      <p:sp>
        <p:nvSpPr>
          <p:cNvPr id="17" name="Rectangle 16"/>
          <p:cNvSpPr/>
          <p:nvPr/>
        </p:nvSpPr>
        <p:spPr>
          <a:xfrm>
            <a:off x="11320272" y="3657600"/>
            <a:ext cx="64008" cy="155448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731520" y="3566160"/>
            <a:ext cx="5212080" cy="1737360"/>
          </a:xfrm>
          <a:prstGeom prst="roundRect">
            <a:avLst>
              <a:gd name="adj" fmla="val 4000"/>
            </a:avLst>
          </a:prstGeom>
          <a:solidFill>
            <a:srgbClr val="FFFFFF"/>
          </a:solidFill>
          <a:ln w="15875">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68680" y="3639312"/>
            <a:ext cx="4937760" cy="1591056"/>
          </a:xfrm>
          <a:prstGeom prst="rect">
            <a:avLst/>
          </a:prstGeom>
          <a:noFill/>
        </p:spPr>
        <p:txBody>
          <a:bodyPr wrap="square" lIns="45720" rIns="45720" tIns="27432" bIns="27432" anchor="t">
            <a:spAutoFit/>
          </a:bodyPr>
          <a:lstStyle/>
          <a:p>
            <a:pPr rtl="1" algn="r">
              <a:spcAft>
                <a:spcPts val="400"/>
              </a:spcAft>
            </a:pPr>
            <a:r>
              <a:rPr sz="2300" b="1">
                <a:solidFill>
                  <a:srgbClr val="5A6B7A"/>
                </a:solidFill>
                <a:latin typeface="Noto Serif Hebrew"/>
                <a:cs typeface="Noto Serif Hebrew"/>
              </a:rPr>
              <a:t>יחידה 4</a:t>
            </a:r>
          </a:p>
          <a:p>
            <a:pPr rtl="1" algn="r">
              <a:spcAft>
                <a:spcPts val="500"/>
              </a:spcAft>
            </a:pPr>
            <a:r>
              <a:rPr sz="2200" b="0">
                <a:solidFill>
                  <a:srgbClr val="212430"/>
                </a:solidFill>
                <a:latin typeface="Noto Sans Hebrew"/>
                <a:cs typeface="Noto Sans Hebrew"/>
              </a:rPr>
              <a:t>מלחמת העצמאות (נובמבר 1947 - יולי 1949)</a:t>
            </a:r>
          </a:p>
        </p:txBody>
      </p:sp>
      <p:sp>
        <p:nvSpPr>
          <p:cNvPr id="20" name="Rectangle 19"/>
          <p:cNvSpPr/>
          <p:nvPr/>
        </p:nvSpPr>
        <p:spPr>
          <a:xfrm>
            <a:off x="5833872" y="3657600"/>
            <a:ext cx="64008" cy="1554480"/>
          </a:xfrm>
          <a:prstGeom prst="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מלחמת העצמאות</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1</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 מתוך 29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מלחמת העצמאות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4 מתוך 29</a:t>
            </a:r>
          </a:p>
        </p:txBody>
      </p:sp>
      <p:sp>
        <p:nvSpPr>
          <p:cNvPr id="9" name="Rounded Rectangle 8"/>
          <p:cNvSpPr/>
          <p:nvPr/>
        </p:nvSpPr>
        <p:spPr>
          <a:xfrm>
            <a:off x="6217920" y="1443736"/>
            <a:ext cx="5239512" cy="4061967"/>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443736"/>
            <a:ext cx="5239512" cy="751840"/>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60020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600200"/>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71168"/>
            <a:ext cx="4507992"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א. מהי הסיבה לחלוקה של מלחמת העצמאות לשני שלבים</a:t>
            </a:r>
          </a:p>
        </p:txBody>
      </p:sp>
      <p:sp>
        <p:nvSpPr>
          <p:cNvPr id="14" name="TextBox 13"/>
          <p:cNvSpPr txBox="1"/>
          <p:nvPr/>
        </p:nvSpPr>
        <p:spPr>
          <a:xfrm>
            <a:off x="6355080" y="2287016"/>
            <a:ext cx="4965192" cy="3127247"/>
          </a:xfrm>
          <a:prstGeom prst="rect">
            <a:avLst/>
          </a:prstGeom>
          <a:noFill/>
        </p:spPr>
        <p:txBody>
          <a:bodyPr wrap="square" lIns="45720" rIns="45720" tIns="27432" bIns="27432" anchor="t">
            <a:spAutoFit/>
          </a:bodyPr>
          <a:lstStyle/>
          <a:p>
            <a:pPr rtl="1" algn="r">
              <a:spcAft>
                <a:spcPts val="500"/>
              </a:spcAft>
            </a:pPr>
            <a:r>
              <a:rPr sz="1600" b="0">
                <a:solidFill>
                  <a:srgbClr val="212430"/>
                </a:solidFill>
                <a:latin typeface="Noto Sans Hebrew"/>
                <a:cs typeface="Noto Sans Hebrew"/>
              </a:rPr>
              <a:t>בין שני השלבים יש הבדלים מובהקים.</a:t>
            </a:r>
          </a:p>
          <a:p>
            <a:pPr rtl="1" algn="r">
              <a:spcAft>
                <a:spcPts val="500"/>
              </a:spcAft>
            </a:pPr>
            <a:r>
              <a:rPr sz="1600" b="0">
                <a:solidFill>
                  <a:srgbClr val="212430"/>
                </a:solidFill>
                <a:latin typeface="Noto Sans Hebrew"/>
                <a:cs typeface="Noto Sans Hebrew"/>
              </a:rPr>
              <a:t>בשלב הראשון התנהלה מלחמת אזרחים בין האוכלוסייה הערבית ובין היישוב היהודי, מלחמה בין כוחות צבאיים מקומיים לא סדירים; בארץ עדיין שלטה ממשלת המנדט הבריטי והצדדים הלוחמים נמנעו מעימות עם הצבא הבריטי; נעשה שימוש בנשק קל בעיקר; הכוחות היהודים נלחמו במפוצל (שלוש מחתרות).</a:t>
            </a:r>
          </a:p>
          <a:p>
            <a:pPr rtl="1" algn="r">
              <a:spcAft>
                <a:spcPts val="500"/>
              </a:spcAft>
            </a:pPr>
            <a:r>
              <a:rPr sz="1600" b="0">
                <a:solidFill>
                  <a:srgbClr val="212430"/>
                </a:solidFill>
                <a:latin typeface="Noto Sans Hebrew"/>
                <a:cs typeface="Noto Sans Hebrew"/>
              </a:rPr>
              <a:t>בשלב השני המלחמה התנהלה בין מדינות, בין צבאות סדירים; הבריטים עזבו את הארץ; נעשה שמוש בנשק כבד יותר (תותחים, שריון, מטוסים); ליהודים הייתה ממשלה ריבונית שאיחדה את המחתרות לצבא סדיר</a:t>
            </a:r>
          </a:p>
        </p:txBody>
      </p:sp>
      <p:sp>
        <p:nvSpPr>
          <p:cNvPr id="15" name="Rounded Rectangle 14"/>
          <p:cNvSpPr/>
          <p:nvPr/>
        </p:nvSpPr>
        <p:spPr>
          <a:xfrm>
            <a:off x="731520" y="1443736"/>
            <a:ext cx="5239512" cy="4061967"/>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443736"/>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50774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507744"/>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71168"/>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בשלב הראשון</a:t>
            </a:r>
          </a:p>
        </p:txBody>
      </p:sp>
      <p:sp>
        <p:nvSpPr>
          <p:cNvPr id="20" name="TextBox 19"/>
          <p:cNvSpPr txBox="1"/>
          <p:nvPr/>
        </p:nvSpPr>
        <p:spPr>
          <a:xfrm>
            <a:off x="868680" y="2102104"/>
            <a:ext cx="4965192" cy="3312159"/>
          </a:xfrm>
          <a:prstGeom prst="rect">
            <a:avLst/>
          </a:prstGeom>
          <a:noFill/>
        </p:spPr>
        <p:txBody>
          <a:bodyPr wrap="square" lIns="45720" rIns="45720" tIns="27432" bIns="27432" anchor="t">
            <a:spAutoFit/>
          </a:bodyPr>
          <a:lstStyle/>
          <a:p>
            <a:pPr rtl="1" algn="r">
              <a:spcAft>
                <a:spcPts val="500"/>
              </a:spcAft>
            </a:pPr>
            <a:r>
              <a:rPr sz="1600" b="0">
                <a:solidFill>
                  <a:srgbClr val="212430"/>
                </a:solidFill>
                <a:latin typeface="Noto Sans Hebrew"/>
                <a:cs typeface="Noto Sans Hebrew"/>
              </a:rPr>
              <a:t>התנהלה מלחמה בין האוכלוסייה הערבית ובין היישוב היהודי. מלחמה בין כוחות צבאיים מקומיים לא סדירים. בשלב השני: המלחמה התנהלה בין מדינות, בין צבאות סדירים</a:t>
            </a:r>
          </a:p>
        </p:txBody>
      </p:sp>
      <p:sp>
        <p:nvSpPr>
          <p:cNvPr id="21" name="Rectangle 20"/>
          <p:cNvSpPr/>
          <p:nvPr/>
        </p:nvSpPr>
        <p:spPr>
          <a:xfrm>
            <a:off x="731520" y="6016752"/>
            <a:ext cx="2626614"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3412998"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6094476"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8775954"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מלחמת העצמאות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5 מתוך 29</a:t>
            </a:r>
          </a:p>
        </p:txBody>
      </p:sp>
      <p:sp>
        <p:nvSpPr>
          <p:cNvPr id="9" name="Rounded Rectangle 8"/>
          <p:cNvSpPr/>
          <p:nvPr/>
        </p:nvSpPr>
        <p:spPr>
          <a:xfrm>
            <a:off x="6217920" y="1211580"/>
            <a:ext cx="5239512" cy="452627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11580"/>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27558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27558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3901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שאיפות להתחרבות טריטוריאלית</a:t>
            </a:r>
          </a:p>
        </p:txBody>
      </p:sp>
      <p:sp>
        <p:nvSpPr>
          <p:cNvPr id="14" name="TextBox 13"/>
          <p:cNvSpPr txBox="1"/>
          <p:nvPr/>
        </p:nvSpPr>
        <p:spPr>
          <a:xfrm>
            <a:off x="6355080" y="1869948"/>
            <a:ext cx="4965192" cy="377647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ירדן רצתה לספח את הגדה המערבית שהוקצתה למדינה הערבית בארץ־ישראל, מצרים רצתה לבלום את ירדן ולספח את הנגב לתחומה, סוריה ולבנון שאפו לספח אזורים מסוימים בצפון הארץ.</a:t>
            </a:r>
          </a:p>
          <a:p>
            <a:pPr rtl="1" algn="r">
              <a:spcAft>
                <a:spcPts val="500"/>
              </a:spcAft>
            </a:pPr>
            <a:r>
              <a:rPr sz="2000" b="0">
                <a:solidFill>
                  <a:srgbClr val="212430"/>
                </a:solidFill>
                <a:latin typeface="Noto Sans Hebrew"/>
                <a:cs typeface="Noto Sans Hebrew"/>
              </a:rPr>
              <a:t>התגייסות לעזרת ערביי ארץ־ישראל</a:t>
            </a:r>
          </a:p>
        </p:txBody>
      </p:sp>
      <p:sp>
        <p:nvSpPr>
          <p:cNvPr id="15" name="Rounded Rectangle 14"/>
          <p:cNvSpPr/>
          <p:nvPr/>
        </p:nvSpPr>
        <p:spPr>
          <a:xfrm>
            <a:off x="731520" y="1211580"/>
            <a:ext cx="5239512" cy="452627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11580"/>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27558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27558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3901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מוכנות היישוב היהודי לקבל עצמאות</a:t>
            </a:r>
          </a:p>
        </p:txBody>
      </p:sp>
      <p:sp>
        <p:nvSpPr>
          <p:cNvPr id="20" name="TextBox 19"/>
          <p:cNvSpPr txBox="1"/>
          <p:nvPr/>
        </p:nvSpPr>
        <p:spPr>
          <a:xfrm>
            <a:off x="868680" y="1869948"/>
            <a:ext cx="4965192" cy="377647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יש מוסדות לאומיים, תשתית כלכלית, כוח צבאי, מערך שירותים בתחום הכלכלי־חברתי, בשלות של התודעה הלאומית.</a:t>
            </a:r>
          </a:p>
          <a:p>
            <a:pPr rtl="1" algn="r">
              <a:spcAft>
                <a:spcPts val="500"/>
              </a:spcAft>
            </a:pPr>
            <a:r>
              <a:rPr sz="2000" b="0">
                <a:solidFill>
                  <a:srgbClr val="212430"/>
                </a:solidFill>
                <a:latin typeface="Noto Sans Hebrew"/>
                <a:cs typeface="Noto Sans Hebrew"/>
              </a:rPr>
              <a:t>אם יפלשו צבאות ערב, תהיה זו פלישה למדינה עצמאית וריבונית, והדבר יקל על גיוס דעת הקהל העולמית לבלימת הפלישה.</a:t>
            </a:r>
          </a:p>
          <a:p>
            <a:pPr rtl="1" algn="r">
              <a:spcAft>
                <a:spcPts val="500"/>
              </a:spcAft>
            </a:pPr>
            <a:r>
              <a:rPr sz="2000" b="0">
                <a:solidFill>
                  <a:srgbClr val="212430"/>
                </a:solidFill>
                <a:latin typeface="Noto Sans Hebrew"/>
                <a:cs typeface="Noto Sans Hebrew"/>
              </a:rPr>
              <a:t>כינון מדינה ריבונית יאפשר גיוס חובה והגדלה של הכוח היהודי הלוחם שהיו הכרחיים בתנאי המלחמה הקשים.</a:t>
            </a:r>
          </a:p>
        </p:txBody>
      </p:sp>
      <p:sp>
        <p:nvSpPr>
          <p:cNvPr id="21" name="Rectangle 20"/>
          <p:cNvSpPr/>
          <p:nvPr/>
        </p:nvSpPr>
        <p:spPr>
          <a:xfrm>
            <a:off x="731520" y="6016752"/>
            <a:ext cx="2626614"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3412998"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6094476"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8775954"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מלחמת העצמאות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6 מתוך 29</a:t>
            </a:r>
          </a:p>
        </p:txBody>
      </p:sp>
      <p:sp>
        <p:nvSpPr>
          <p:cNvPr id="9" name="Rounded Rectangle 8"/>
          <p:cNvSpPr/>
          <p:nvPr/>
        </p:nvSpPr>
        <p:spPr>
          <a:xfrm>
            <a:off x="6217920" y="1318006"/>
            <a:ext cx="5239512" cy="4313427"/>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318006"/>
            <a:ext cx="5239512" cy="822959"/>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51003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510030"/>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345438"/>
            <a:ext cx="4507992"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מוכנות היישוב היהודי לקבל עצמאות - המשך</a:t>
            </a:r>
          </a:p>
        </p:txBody>
      </p:sp>
      <p:sp>
        <p:nvSpPr>
          <p:cNvPr id="14" name="TextBox 13"/>
          <p:cNvSpPr txBox="1"/>
          <p:nvPr/>
        </p:nvSpPr>
        <p:spPr>
          <a:xfrm>
            <a:off x="6355080" y="2232406"/>
            <a:ext cx="4965192" cy="3307587"/>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כינון מדינה ריבונית יאפשר פתיחת השערים לעלייה, ובעקבותיה יגדל הכוח הלוחם.</a:t>
            </a:r>
          </a:p>
          <a:p>
            <a:pPr rtl="1" algn="r">
              <a:spcAft>
                <a:spcPts val="500"/>
              </a:spcAft>
            </a:pPr>
            <a:r>
              <a:rPr sz="2200" b="0">
                <a:solidFill>
                  <a:srgbClr val="212430"/>
                </a:solidFill>
                <a:latin typeface="Noto Sans Hebrew"/>
                <a:cs typeface="Noto Sans Hebrew"/>
              </a:rPr>
              <a:t>דחיית ההכרזה תפגע במורל של היישוב היהודי.</a:t>
            </a:r>
          </a:p>
          <a:p>
            <a:pPr rtl="1" algn="r">
              <a:spcAft>
                <a:spcPts val="500"/>
              </a:spcAft>
            </a:pPr>
            <a:r>
              <a:rPr sz="2200" b="0">
                <a:solidFill>
                  <a:srgbClr val="212430"/>
                </a:solidFill>
                <a:latin typeface="Noto Sans Hebrew"/>
                <a:cs typeface="Noto Sans Hebrew"/>
              </a:rPr>
              <a:t>כינון מדינה ריבונית יאפשר הטלת מיסי חובה למימון חלק מהוצאות המלחמה</a:t>
            </a:r>
          </a:p>
        </p:txBody>
      </p:sp>
      <p:sp>
        <p:nvSpPr>
          <p:cNvPr id="15" name="Rounded Rectangle 14"/>
          <p:cNvSpPr/>
          <p:nvPr/>
        </p:nvSpPr>
        <p:spPr>
          <a:xfrm>
            <a:off x="731520" y="1318006"/>
            <a:ext cx="5239512" cy="4313427"/>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318006"/>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8201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82014"/>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345438"/>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הלחימה בערים מעורבות</a:t>
            </a:r>
          </a:p>
        </p:txBody>
      </p:sp>
      <p:sp>
        <p:nvSpPr>
          <p:cNvPr id="20" name="TextBox 19"/>
          <p:cNvSpPr txBox="1"/>
          <p:nvPr/>
        </p:nvSpPr>
        <p:spPr>
          <a:xfrm>
            <a:off x="868680" y="1976374"/>
            <a:ext cx="4965192" cy="3563619"/>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לחימה בשטח בנוי, פגיעות באזרחים</a:t>
            </a:r>
          </a:p>
        </p:txBody>
      </p:sp>
      <p:sp>
        <p:nvSpPr>
          <p:cNvPr id="21" name="Rectangle 20"/>
          <p:cNvSpPr/>
          <p:nvPr/>
        </p:nvSpPr>
        <p:spPr>
          <a:xfrm>
            <a:off x="731520" y="6016752"/>
            <a:ext cx="2626614"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3412998"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6094476"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8775954"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מלחמת העצמאות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7 מתוך 29</a:t>
            </a:r>
          </a:p>
        </p:txBody>
      </p:sp>
      <p:sp>
        <p:nvSpPr>
          <p:cNvPr id="9" name="Rounded Rectangle 8"/>
          <p:cNvSpPr/>
          <p:nvPr/>
        </p:nvSpPr>
        <p:spPr>
          <a:xfrm>
            <a:off x="6217920" y="1219200"/>
            <a:ext cx="5239512" cy="451103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19200"/>
            <a:ext cx="5239512" cy="822959"/>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1122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11224"/>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46632"/>
            <a:ext cx="4507992" cy="768095"/>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שאיפות (מנוגדות) להתחרחבות טריטוריאלית</a:t>
            </a:r>
          </a:p>
        </p:txBody>
      </p:sp>
      <p:sp>
        <p:nvSpPr>
          <p:cNvPr id="14" name="TextBox 13"/>
          <p:cNvSpPr txBox="1"/>
          <p:nvPr/>
        </p:nvSpPr>
        <p:spPr>
          <a:xfrm>
            <a:off x="6355080" y="2133600"/>
            <a:ext cx="4965192" cy="3505199"/>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ירדן רצתה לספח את הגדה המערבית שהוקצתה למדינה הערבית בארץ־ישראל, מצרים רצתה לבלום את ירדן ולספח את הנגב לתחומה, סוריה ולבנון שאפו לספח אזורים מסוימים בצפון הארץ.</a:t>
            </a:r>
          </a:p>
          <a:p>
            <a:pPr rtl="1" algn="r">
              <a:spcAft>
                <a:spcPts val="500"/>
              </a:spcAft>
            </a:pPr>
            <a:r>
              <a:rPr sz="2400" b="0">
                <a:solidFill>
                  <a:srgbClr val="212430"/>
                </a:solidFill>
                <a:latin typeface="Noto Sans Hebrew"/>
                <a:cs typeface="Noto Sans Hebrew"/>
              </a:rPr>
              <a:t>התגייסות לעזרת ערביי ארץ־ישראל</a:t>
            </a:r>
          </a:p>
        </p:txBody>
      </p:sp>
      <p:sp>
        <p:nvSpPr>
          <p:cNvPr id="15" name="Rounded Rectangle 14"/>
          <p:cNvSpPr/>
          <p:nvPr/>
        </p:nvSpPr>
        <p:spPr>
          <a:xfrm>
            <a:off x="731520" y="1219200"/>
            <a:ext cx="5239512" cy="451103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19200"/>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28320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28320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4663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שאיפה להתחרבות טריטוריאלית</a:t>
            </a:r>
          </a:p>
        </p:txBody>
      </p:sp>
      <p:sp>
        <p:nvSpPr>
          <p:cNvPr id="20" name="TextBox 19"/>
          <p:cNvSpPr txBox="1"/>
          <p:nvPr/>
        </p:nvSpPr>
        <p:spPr>
          <a:xfrm>
            <a:off x="868680" y="1877568"/>
            <a:ext cx="4965192" cy="3761231"/>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השגת רצף טריטוריאלי בין צפון הארץ לדרומה</a:t>
            </a:r>
          </a:p>
        </p:txBody>
      </p:sp>
      <p:sp>
        <p:nvSpPr>
          <p:cNvPr id="21" name="Rectangle 20"/>
          <p:cNvSpPr/>
          <p:nvPr/>
        </p:nvSpPr>
        <p:spPr>
          <a:xfrm>
            <a:off x="731520" y="6016752"/>
            <a:ext cx="2626614"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3412998"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6094476"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8775954"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מלחמת העצמאות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8 מתוך 29</a:t>
            </a:r>
          </a:p>
        </p:txBody>
      </p:sp>
      <p:sp>
        <p:nvSpPr>
          <p:cNvPr id="9" name="Rounded Rectangle 8"/>
          <p:cNvSpPr/>
          <p:nvPr/>
        </p:nvSpPr>
        <p:spPr>
          <a:xfrm>
            <a:off x="6217920" y="1299464"/>
            <a:ext cx="5239512" cy="4350511"/>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99464"/>
            <a:ext cx="5239512" cy="751840"/>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5592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5592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326896"/>
            <a:ext cx="4507992"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פגיעות הערים המעורבות וטשטוש הגבולות בין חזית ובין עורף</a:t>
            </a:r>
          </a:p>
        </p:txBody>
      </p:sp>
      <p:sp>
        <p:nvSpPr>
          <p:cNvPr id="14" name="TextBox 13"/>
          <p:cNvSpPr txBox="1"/>
          <p:nvPr/>
        </p:nvSpPr>
        <p:spPr>
          <a:xfrm>
            <a:off x="6355080" y="2142744"/>
            <a:ext cx="4965192" cy="341579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טרור, צלפים, שיבוש של חיי היום-יום, קשיי לחימה בשטח בנוי.</a:t>
            </a:r>
          </a:p>
          <a:p>
            <a:pPr rtl="1" algn="r">
              <a:spcAft>
                <a:spcPts val="500"/>
              </a:spcAft>
            </a:pPr>
            <a:r>
              <a:rPr sz="2000" b="0">
                <a:solidFill>
                  <a:srgbClr val="212430"/>
                </a:solidFill>
                <a:latin typeface="Noto Sans Hebrew"/>
                <a:cs typeface="Noto Sans Hebrew"/>
              </a:rPr>
              <a:t>עורקי תחבורה רבים עברו בשטחים הערביים והיו חשופים לפגיעה, יישובים עבריים נותקו זה מזה וממרכזים עירוניים, ירושלים הייתה נצורה ושיטת השיירות גבתה מחיר כבד.</a:t>
            </a:r>
          </a:p>
          <a:p>
            <a:pPr rtl="1" algn="r">
              <a:spcAft>
                <a:spcPts val="500"/>
              </a:spcAft>
            </a:pPr>
            <a:r>
              <a:rPr sz="2000" b="0">
                <a:solidFill>
                  <a:srgbClr val="212430"/>
                </a:solidFill>
                <a:latin typeface="Noto Sans Hebrew"/>
                <a:cs typeface="Noto Sans Hebrew"/>
              </a:rPr>
              <a:t>מחסור חמור בנשק.</a:t>
            </a:r>
          </a:p>
        </p:txBody>
      </p:sp>
      <p:sp>
        <p:nvSpPr>
          <p:cNvPr id="15" name="Rounded Rectangle 14"/>
          <p:cNvSpPr/>
          <p:nvPr/>
        </p:nvSpPr>
        <p:spPr>
          <a:xfrm>
            <a:off x="731520" y="1299464"/>
            <a:ext cx="5239512" cy="4350511"/>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99464"/>
            <a:ext cx="5239512" cy="751840"/>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45592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45592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326896"/>
            <a:ext cx="4507992"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פגיעות הערים המעורבות וטשטוש הגבולות בין חזית ובין עורף - המשך</a:t>
            </a:r>
          </a:p>
        </p:txBody>
      </p:sp>
      <p:sp>
        <p:nvSpPr>
          <p:cNvPr id="20" name="TextBox 19"/>
          <p:cNvSpPr txBox="1"/>
          <p:nvPr/>
        </p:nvSpPr>
        <p:spPr>
          <a:xfrm>
            <a:off x="868680" y="2142744"/>
            <a:ext cx="4965192" cy="3415791"/>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ליישוב היהודי לא היה צבא סדיר. הכוח הצבאי שלו היה מורכב משלוש מחתרות (ההגנה, האצ"ל, והלח"י), וכל אחת מהן התנהלה תחת פיקוד עצמאי.</a:t>
            </a:r>
          </a:p>
          <a:p>
            <a:pPr rtl="1" algn="r">
              <a:spcAft>
                <a:spcPts val="500"/>
              </a:spcAft>
            </a:pPr>
            <a:r>
              <a:rPr sz="2000" b="0">
                <a:solidFill>
                  <a:srgbClr val="212430"/>
                </a:solidFill>
                <a:latin typeface="Noto Sans Hebrew"/>
                <a:cs typeface="Noto Sans Hebrew"/>
              </a:rPr>
              <a:t>בארץ עדיין שלטה ממשלת המנדט הבריטי והיה צורך להימנע מעימות עם הצבא הבריטי</a:t>
            </a:r>
          </a:p>
        </p:txBody>
      </p:sp>
      <p:sp>
        <p:nvSpPr>
          <p:cNvPr id="21" name="Rectangle 20"/>
          <p:cNvSpPr/>
          <p:nvPr/>
        </p:nvSpPr>
        <p:spPr>
          <a:xfrm>
            <a:off x="731520" y="6016752"/>
            <a:ext cx="2626614"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3412998"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6094476"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8775954"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מלחמת העצמאות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9 מתוך 29</a:t>
            </a:r>
          </a:p>
        </p:txBody>
      </p:sp>
      <p:sp>
        <p:nvSpPr>
          <p:cNvPr id="9" name="Rounded Rectangle 8"/>
          <p:cNvSpPr/>
          <p:nvPr/>
        </p:nvSpPr>
        <p:spPr>
          <a:xfrm>
            <a:off x="6217920" y="1446021"/>
            <a:ext cx="5239512" cy="4057396"/>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446021"/>
            <a:ext cx="5239512" cy="751840"/>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60248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602486"/>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73453"/>
            <a:ext cx="4507992"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השלכות המצב הביטחוני הקשה של היישוב על הזירה הבין-לאומית</a:t>
            </a:r>
          </a:p>
        </p:txBody>
      </p:sp>
      <p:sp>
        <p:nvSpPr>
          <p:cNvPr id="14" name="TextBox 13"/>
          <p:cNvSpPr txBox="1"/>
          <p:nvPr/>
        </p:nvSpPr>
        <p:spPr>
          <a:xfrm>
            <a:off x="6355080" y="2289302"/>
            <a:ext cx="4965192" cy="3122676"/>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נסיגת ארצות הברית מתמיכתה בתוכנית החלוקה; המחלוקת אם להכריז על הקמת המדינה</a:t>
            </a:r>
          </a:p>
        </p:txBody>
      </p:sp>
      <p:sp>
        <p:nvSpPr>
          <p:cNvPr id="15" name="Rounded Rectangle 14"/>
          <p:cNvSpPr/>
          <p:nvPr/>
        </p:nvSpPr>
        <p:spPr>
          <a:xfrm>
            <a:off x="731520" y="1446021"/>
            <a:ext cx="5239512" cy="4057396"/>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446021"/>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51003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510030"/>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73453"/>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כיבוש הערים</a:t>
            </a:r>
          </a:p>
        </p:txBody>
      </p:sp>
      <p:sp>
        <p:nvSpPr>
          <p:cNvPr id="20" name="TextBox 19"/>
          <p:cNvSpPr txBox="1"/>
          <p:nvPr/>
        </p:nvSpPr>
        <p:spPr>
          <a:xfrm>
            <a:off x="868680" y="2104390"/>
            <a:ext cx="4965192" cy="3307587"/>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טבריה, חיפה, יפו, צפת, בית שאן, עכו – שליטה על מרכזים עירוניים חשובים וביסוס האחיזה היהודית בהם.</a:t>
            </a:r>
          </a:p>
          <a:p>
            <a:pPr rtl="1" algn="r">
              <a:spcAft>
                <a:spcPts val="500"/>
              </a:spcAft>
            </a:pPr>
            <a:r>
              <a:rPr sz="2200" b="0">
                <a:solidFill>
                  <a:srgbClr val="212430"/>
                </a:solidFill>
                <a:latin typeface="Noto Sans Hebrew"/>
                <a:cs typeface="Noto Sans Hebrew"/>
              </a:rPr>
              <a:t>כיבוש "איים" ערביים בתוך האזור שיועד למדינה העברית – יצירת רצף טריטוריאלי בשליטה יהודית.</a:t>
            </a:r>
          </a:p>
          <a:p>
            <a:pPr rtl="1" algn="r">
              <a:spcAft>
                <a:spcPts val="500"/>
              </a:spcAft>
            </a:pPr>
            <a:r>
              <a:rPr sz="2200" b="0">
                <a:solidFill>
                  <a:srgbClr val="212430"/>
                </a:solidFill>
                <a:latin typeface="Noto Sans Hebrew"/>
                <a:cs typeface="Noto Sans Hebrew"/>
              </a:rPr>
              <a:t>קריאה לגיוס כללי – הרחבת הצבא.</a:t>
            </a:r>
          </a:p>
        </p:txBody>
      </p:sp>
      <p:sp>
        <p:nvSpPr>
          <p:cNvPr id="21" name="Rectangle 20"/>
          <p:cNvSpPr/>
          <p:nvPr/>
        </p:nvSpPr>
        <p:spPr>
          <a:xfrm>
            <a:off x="731520" y="6016752"/>
            <a:ext cx="2626614"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3412998"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6094476"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8775954"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מלחמת העצמאות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10 מתוך 29</a:t>
            </a:r>
          </a:p>
        </p:txBody>
      </p:sp>
      <p:sp>
        <p:nvSpPr>
          <p:cNvPr id="9" name="Rounded Rectangle 8"/>
          <p:cNvSpPr/>
          <p:nvPr/>
        </p:nvSpPr>
        <p:spPr>
          <a:xfrm>
            <a:off x="731520" y="1348486"/>
            <a:ext cx="10725912" cy="4252468"/>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421638"/>
            <a:ext cx="10451592" cy="4106163"/>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כיבוש הערים - המשך</a:t>
            </a:r>
          </a:p>
          <a:p>
            <a:pPr rtl="1" algn="r">
              <a:spcAft>
                <a:spcPts val="500"/>
              </a:spcAft>
            </a:pPr>
            <a:r>
              <a:rPr sz="2600" b="0">
                <a:solidFill>
                  <a:srgbClr val="212430"/>
                </a:solidFill>
                <a:latin typeface="Noto Sans Hebrew"/>
                <a:cs typeface="Noto Sans Hebrew"/>
              </a:rPr>
              <a:t>ניסיונות רכש מאיטליה, צרפת ובלגיה, עסקת הנשק הצ'כית – ציידו את הכוחות ותרמו מאוד להתעצמות הכוח היהודי, ולצה"ל בהמשך.</a:t>
            </a:r>
          </a:p>
          <a:p>
            <a:pPr rtl="1" algn="r">
              <a:spcAft>
                <a:spcPts val="500"/>
              </a:spcAft>
            </a:pPr>
            <a:r>
              <a:rPr sz="2600" b="0">
                <a:solidFill>
                  <a:srgbClr val="212430"/>
                </a:solidFill>
                <a:latin typeface="Noto Sans Hebrew"/>
                <a:cs typeface="Noto Sans Hebrew"/>
              </a:rPr>
              <a:t>הקמת מנהלת העם – רשות מבצעת שפעלה במתכונת של ממשלה זמנית ואפשרה ריכוז וארגון המאמץ המלחמתי.</a:t>
            </a:r>
          </a:p>
          <a:p>
            <a:pPr rtl="1" algn="r">
              <a:spcAft>
                <a:spcPts val="500"/>
              </a:spcAft>
            </a:pPr>
            <a:r>
              <a:rPr sz="2600" b="0">
                <a:solidFill>
                  <a:srgbClr val="212430"/>
                </a:solidFill>
                <a:latin typeface="Noto Sans Hebrew"/>
                <a:cs typeface="Noto Sans Hebrew"/>
              </a:rPr>
              <a:t>מגבית בקרב הציבור היהודי בחו"ל – איסוף כספים לצורכי המלחמה</a:t>
            </a:r>
          </a:p>
        </p:txBody>
      </p:sp>
      <p:sp>
        <p:nvSpPr>
          <p:cNvPr id="11" name="Rectangle 10"/>
          <p:cNvSpPr/>
          <p:nvPr/>
        </p:nvSpPr>
        <p:spPr>
          <a:xfrm>
            <a:off x="11338560" y="1421638"/>
            <a:ext cx="64008" cy="4106163"/>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2626614"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3412998"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094476"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8775954"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מקור – מלחמת העצמאות</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2</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11 מתוך 29</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מקור – מלחמת העצמאות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12 מתוך 29</a:t>
            </a:r>
          </a:p>
        </p:txBody>
      </p:sp>
      <p:sp>
        <p:nvSpPr>
          <p:cNvPr id="9" name="Rounded Rectangle 8"/>
          <p:cNvSpPr/>
          <p:nvPr/>
        </p:nvSpPr>
        <p:spPr>
          <a:xfrm>
            <a:off x="731520" y="1117650"/>
            <a:ext cx="10725912" cy="4714138"/>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90802"/>
            <a:ext cx="10451592" cy="4567834"/>
          </a:xfrm>
          <a:prstGeom prst="rect">
            <a:avLst/>
          </a:prstGeom>
          <a:noFill/>
        </p:spPr>
        <p:txBody>
          <a:bodyPr wrap="square" lIns="45720" rIns="45720" tIns="27432" bIns="27432" anchor="t">
            <a:spAutoFit/>
          </a:bodyPr>
          <a:lstStyle/>
          <a:p>
            <a:pPr rtl="1" algn="r">
              <a:spcAft>
                <a:spcPts val="400"/>
              </a:spcAft>
            </a:pPr>
            <a:r>
              <a:rPr sz="2100" b="1">
                <a:solidFill>
                  <a:srgbClr val="7A2E3A"/>
                </a:solidFill>
                <a:latin typeface="Noto Serif Hebrew"/>
                <a:cs typeface="Noto Serif Hebrew"/>
              </a:rPr>
              <a:t>דוגמאות מן הקטע</a:t>
            </a:r>
          </a:p>
          <a:p>
            <a:pPr rtl="1" algn="r">
              <a:spcAft>
                <a:spcPts val="500"/>
              </a:spcAft>
            </a:pPr>
            <a:r>
              <a:rPr sz="2000" b="0">
                <a:solidFill>
                  <a:srgbClr val="212430"/>
                </a:solidFill>
                <a:latin typeface="Noto Sans Hebrew"/>
                <a:cs typeface="Noto Sans Hebrew"/>
              </a:rPr>
              <a:t>"לצאת לחוצות העיר [...] הידיעה הברורה כי מאחורי החומה אורב לכם צלף ערבי"; "כי בכל רגע צפויים אתם וקרוביכם לסכנת פגיעה של פגז וביתכם לפצצת תבערה"; "כחיילים כתושבים נלחמים את אותה המלחמה " – ביטויים לטשטוש הגבולות בין הכוחות הלוחמים ובין האזרחים.</a:t>
            </a:r>
          </a:p>
          <a:p>
            <a:pPr rtl="1" algn="r">
              <a:spcAft>
                <a:spcPts val="500"/>
              </a:spcAft>
            </a:pPr>
            <a:r>
              <a:rPr sz="2000" b="0">
                <a:solidFill>
                  <a:srgbClr val="212430"/>
                </a:solidFill>
                <a:latin typeface="Noto Sans Hebrew"/>
                <a:cs typeface="Noto Sans Hebrew"/>
              </a:rPr>
              <a:t>"במערכה משותפת זו עמדתם ללא רתיעה בכבוד, ובעקשנות, נשאתם בראש מורם את מכות הגורל"; "בעמידתכם האיתנה אפשרתם לכוחות הלוחמים למלא את חובתם" – ביטויים למשקל המכריע ליכולת העמידה של האזרחים.</a:t>
            </a:r>
          </a:p>
          <a:p>
            <a:pPr rtl="1" algn="r">
              <a:spcAft>
                <a:spcPts val="500"/>
              </a:spcAft>
            </a:pPr>
            <a:r>
              <a:rPr sz="2000" b="0">
                <a:solidFill>
                  <a:srgbClr val="212430"/>
                </a:solidFill>
                <a:latin typeface="Noto Sans Hebrew"/>
                <a:cs typeface="Noto Sans Hebrew"/>
              </a:rPr>
              <a:t>"ביום בו נפסק רעם התותחים במבואות ירושלים"; "סבלתם בשקט את הלילות ללא שינה, את המחסור במים, ואת מנות האוכל הקצובות" – ביטויים לחברה אזרחית במצור. המאפיין: נתוני פתיחה קשים של הצד הישראלי.</a:t>
            </a:r>
          </a:p>
        </p:txBody>
      </p:sp>
      <p:sp>
        <p:nvSpPr>
          <p:cNvPr id="11" name="Rectangle 10"/>
          <p:cNvSpPr/>
          <p:nvPr/>
        </p:nvSpPr>
        <p:spPr>
          <a:xfrm>
            <a:off x="11338560" y="1190802"/>
            <a:ext cx="64008" cy="4567834"/>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3412998" y="6016752"/>
            <a:ext cx="2626614"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094476"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8775954"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היווצרות בעיית הפליטים הפלסטינים, תום מלחמת העצמאות</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3</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13 מתוך 29</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היווצרות בעיית הפליטים הפלסטינים, תום מלחמת העצמאות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14 מתוך 29</a:t>
            </a:r>
          </a:p>
        </p:txBody>
      </p:sp>
      <p:sp>
        <p:nvSpPr>
          <p:cNvPr id="9" name="Rounded Rectangle 8"/>
          <p:cNvSpPr/>
          <p:nvPr/>
        </p:nvSpPr>
        <p:spPr>
          <a:xfrm>
            <a:off x="6217920" y="1281430"/>
            <a:ext cx="5239512" cy="438657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81430"/>
            <a:ext cx="5239512" cy="751840"/>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3789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37894"/>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308862"/>
            <a:ext cx="4507992"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א. גורמים להיווצרות בעיית הפליטים הפלסטינים</a:t>
            </a:r>
          </a:p>
        </p:txBody>
      </p:sp>
      <p:sp>
        <p:nvSpPr>
          <p:cNvPr id="14" name="TextBox 13"/>
          <p:cNvSpPr txBox="1"/>
          <p:nvPr/>
        </p:nvSpPr>
        <p:spPr>
          <a:xfrm>
            <a:off x="6355080" y="2124710"/>
            <a:ext cx="4965192" cy="3451859"/>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גורמים שקשורים לחברה הפלסטינית:</a:t>
            </a:r>
          </a:p>
          <a:p>
            <a:pPr rtl="1" algn="r">
              <a:spcAft>
                <a:spcPts val="500"/>
              </a:spcAft>
            </a:pPr>
            <a:r>
              <a:rPr sz="1800" b="0">
                <a:solidFill>
                  <a:srgbClr val="212430"/>
                </a:solidFill>
                <a:latin typeface="Noto Sans Hebrew"/>
                <a:cs typeface="Noto Sans Hebrew"/>
              </a:rPr>
              <a:t>זעזוע חמור בחברה הפלסטינית בעקבות עזיבת השכבה העשירה והמנהיגה את הארץ.</a:t>
            </a:r>
          </a:p>
          <a:p>
            <a:pPr rtl="1" algn="r">
              <a:spcAft>
                <a:spcPts val="500"/>
              </a:spcAft>
            </a:pPr>
            <a:r>
              <a:rPr sz="1800" b="0">
                <a:solidFill>
                  <a:srgbClr val="212430"/>
                </a:solidFill>
                <a:latin typeface="Noto Sans Hebrew"/>
                <a:cs typeface="Noto Sans Hebrew"/>
              </a:rPr>
              <a:t>נוצרה אנרכיה בחברה הערבית בעקבות תחרות בין כוחות שונים השיתוק החיים הכלכליים, והחרמת רכוש.</a:t>
            </a:r>
          </a:p>
        </p:txBody>
      </p:sp>
      <p:sp>
        <p:nvSpPr>
          <p:cNvPr id="15" name="Rounded Rectangle 14"/>
          <p:cNvSpPr/>
          <p:nvPr/>
        </p:nvSpPr>
        <p:spPr>
          <a:xfrm>
            <a:off x="731520" y="1281430"/>
            <a:ext cx="5239512" cy="438657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81430"/>
            <a:ext cx="5239512" cy="751840"/>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43789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437894"/>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308862"/>
            <a:ext cx="4507992"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א. גורמים להיווצרות בעיית הפליטים הפלסטינים - המשך</a:t>
            </a:r>
          </a:p>
        </p:txBody>
      </p:sp>
      <p:sp>
        <p:nvSpPr>
          <p:cNvPr id="20" name="TextBox 19"/>
          <p:cNvSpPr txBox="1"/>
          <p:nvPr/>
        </p:nvSpPr>
        <p:spPr>
          <a:xfrm>
            <a:off x="868680" y="2124710"/>
            <a:ext cx="4965192" cy="3451859"/>
          </a:xfrm>
          <a:prstGeom prst="rect">
            <a:avLst/>
          </a:prstGeom>
          <a:noFill/>
        </p:spPr>
        <p:txBody>
          <a:bodyPr wrap="square" lIns="45720" rIns="45720" tIns="27432" bIns="27432" anchor="t">
            <a:spAutoFit/>
          </a:bodyPr>
          <a:lstStyle/>
          <a:p>
            <a:pPr rtl="1" algn="r">
              <a:spcAft>
                <a:spcPts val="500"/>
              </a:spcAft>
            </a:pPr>
            <a:r>
              <a:rPr sz="1800" b="0">
                <a:solidFill>
                  <a:srgbClr val="212430"/>
                </a:solidFill>
                <a:latin typeface="Noto Sans Hebrew"/>
                <a:cs typeface="Noto Sans Hebrew"/>
              </a:rPr>
              <a:t>בריחה/עזיבה זמנית בגלל מצב המלחמה. גורמים נוספים להיווצרות בעיה זו:</a:t>
            </a:r>
          </a:p>
          <a:p>
            <a:pPr rtl="1" algn="r">
              <a:spcAft>
                <a:spcPts val="500"/>
              </a:spcAft>
            </a:pPr>
            <a:r>
              <a:rPr sz="1800" b="0">
                <a:solidFill>
                  <a:srgbClr val="212430"/>
                </a:solidFill>
                <a:latin typeface="Noto Sans Hebrew"/>
                <a:cs typeface="Noto Sans Hebrew"/>
              </a:rPr>
              <a:t>לאחר פלישת צבאות ערב היו מקרים שבהם פינה צה"ל את האוכלוסייה הערבית, או גירש אותה והרס את כפריה.</a:t>
            </a:r>
          </a:p>
          <a:p>
            <a:pPr rtl="1" algn="r">
              <a:spcAft>
                <a:spcPts val="500"/>
              </a:spcAft>
            </a:pPr>
            <a:r>
              <a:rPr sz="1800" b="0">
                <a:solidFill>
                  <a:srgbClr val="212430"/>
                </a:solidFill>
                <a:latin typeface="Noto Sans Hebrew"/>
                <a:cs typeface="Noto Sans Hebrew"/>
              </a:rPr>
              <a:t>בסיום המלחמה עבר השטח המיועד לפלסטינים בתוכנית החלוקה לשליטת ישראל (כרבע מן השטח) ולשליטת ירדן ומצרים. רוב הפלסטינים שחיו בשטחים אלה נהפכו לפליטים</a:t>
            </a:r>
          </a:p>
        </p:txBody>
      </p:sp>
      <p:sp>
        <p:nvSpPr>
          <p:cNvPr id="21" name="Rectangle 20"/>
          <p:cNvSpPr/>
          <p:nvPr/>
        </p:nvSpPr>
        <p:spPr>
          <a:xfrm>
            <a:off x="731520"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3412998"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6094476" y="6016752"/>
            <a:ext cx="2626614"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8775954"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היווצרות בעיית הפליטים הפלסטינים, תום מלחמת העצמאות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15 מתוך 29</a:t>
            </a:r>
          </a:p>
        </p:txBody>
      </p:sp>
      <p:sp>
        <p:nvSpPr>
          <p:cNvPr id="9" name="Rounded Rectangle 8"/>
          <p:cNvSpPr/>
          <p:nvPr/>
        </p:nvSpPr>
        <p:spPr>
          <a:xfrm>
            <a:off x="731520" y="1348486"/>
            <a:ext cx="10725912" cy="4252468"/>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421638"/>
            <a:ext cx="10451592" cy="4106163"/>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מדינות ערב (למעט ירדן) סירבו לקלוט את הפליטים</a:t>
            </a:r>
          </a:p>
          <a:p>
            <a:pPr rtl="1" algn="r">
              <a:spcAft>
                <a:spcPts val="500"/>
              </a:spcAft>
            </a:pPr>
            <a:r>
              <a:rPr sz="2600" b="0">
                <a:solidFill>
                  <a:srgbClr val="212430"/>
                </a:solidFill>
                <a:latin typeface="Noto Sans Hebrew"/>
                <a:cs typeface="Noto Sans Hebrew"/>
              </a:rPr>
              <a:t>לא העניקו להם אזרחות, שיכנו אותם במחנות פליטים והטילו עליהם הגבלות.</a:t>
            </a:r>
          </a:p>
          <a:p>
            <a:pPr rtl="1" algn="r">
              <a:spcAft>
                <a:spcPts val="500"/>
              </a:spcAft>
            </a:pPr>
            <a:r>
              <a:rPr sz="2600" b="0">
                <a:solidFill>
                  <a:srgbClr val="212430"/>
                </a:solidFill>
                <a:latin typeface="Noto Sans Hebrew"/>
                <a:cs typeface="Noto Sans Hebrew"/>
              </a:rPr>
              <a:t>מדינת ישראל סירבה לאפשר לפליטים לשוב לגבולותיה.</a:t>
            </a:r>
          </a:p>
          <a:p>
            <a:pPr rtl="1" algn="r">
              <a:spcAft>
                <a:spcPts val="500"/>
              </a:spcAft>
            </a:pPr>
            <a:r>
              <a:rPr sz="2600" b="0">
                <a:solidFill>
                  <a:srgbClr val="212430"/>
                </a:solidFill>
                <a:latin typeface="Noto Sans Hebrew"/>
                <a:cs typeface="Noto Sans Hebrew"/>
              </a:rPr>
              <a:t>החלטת האו"ם 194 שאפשרה את החזרת הפליטים כחלק מהסדר כולל נדחתה על ידי מדינות ערב</a:t>
            </a:r>
          </a:p>
        </p:txBody>
      </p:sp>
      <p:sp>
        <p:nvSpPr>
          <p:cNvPr id="11" name="Rectangle 10"/>
          <p:cNvSpPr/>
          <p:nvPr/>
        </p:nvSpPr>
        <p:spPr>
          <a:xfrm>
            <a:off x="11338560" y="1421638"/>
            <a:ext cx="64008" cy="4106163"/>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3412998"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094476" y="6016752"/>
            <a:ext cx="2626614"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8775954"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מלחמת העצמאות (נובמבר 1947 - יולי 1949)</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4</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16 מתוך 29</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מלחמת העצמאות (נובמבר 1947 - יולי 1949)</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17 מתוך 29</a:t>
            </a:r>
          </a:p>
        </p:txBody>
      </p:sp>
      <p:sp>
        <p:nvSpPr>
          <p:cNvPr id="9" name="Rounded Rectangle 8"/>
          <p:cNvSpPr/>
          <p:nvPr/>
        </p:nvSpPr>
        <p:spPr>
          <a:xfrm>
            <a:off x="6217920" y="1220978"/>
            <a:ext cx="5239512" cy="4507484"/>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20978"/>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28498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284986"/>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48410"/>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הלחימה בערים המעורבות</a:t>
            </a:r>
          </a:p>
        </p:txBody>
      </p:sp>
      <p:sp>
        <p:nvSpPr>
          <p:cNvPr id="14" name="TextBox 13"/>
          <p:cNvSpPr txBox="1"/>
          <p:nvPr/>
        </p:nvSpPr>
        <p:spPr>
          <a:xfrm>
            <a:off x="6355080" y="1879346"/>
            <a:ext cx="4965192" cy="3757675"/>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טרור; צלפים; שיבוש של חיי היום־יום; קשיי לחימה בשטח בנוי</a:t>
            </a:r>
          </a:p>
        </p:txBody>
      </p:sp>
      <p:sp>
        <p:nvSpPr>
          <p:cNvPr id="15" name="Rounded Rectangle 14"/>
          <p:cNvSpPr/>
          <p:nvPr/>
        </p:nvSpPr>
        <p:spPr>
          <a:xfrm>
            <a:off x="731520" y="1220978"/>
            <a:ext cx="5239512" cy="4507484"/>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20978"/>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28498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284986"/>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48410"/>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הלחימה בדרכים</a:t>
            </a:r>
          </a:p>
        </p:txBody>
      </p:sp>
      <p:sp>
        <p:nvSpPr>
          <p:cNvPr id="20" name="TextBox 19"/>
          <p:cNvSpPr txBox="1"/>
          <p:nvPr/>
        </p:nvSpPr>
        <p:spPr>
          <a:xfrm>
            <a:off x="868680" y="1879346"/>
            <a:ext cx="4965192" cy="3757675"/>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התקפה על כלי רכב (שיטת השיירות גבתה מחיר כבד). ניתוק יישובים עבריים זה מזה וממרכזים עירוניים.</a:t>
            </a:r>
          </a:p>
          <a:p>
            <a:pPr rtl="1" algn="r">
              <a:spcAft>
                <a:spcPts val="500"/>
              </a:spcAft>
            </a:pPr>
            <a:r>
              <a:rPr sz="2600" b="0">
                <a:solidFill>
                  <a:srgbClr val="212430"/>
                </a:solidFill>
                <a:latin typeface="Noto Sans Hebrew"/>
                <a:cs typeface="Noto Sans Hebrew"/>
              </a:rPr>
              <a:t>יישובים מבודדים שאינם חלק מרצף טריטוריאלי וסביבם כפרים עוינים: מצור והתקפות ישירות</a:t>
            </a:r>
          </a:p>
        </p:txBody>
      </p:sp>
      <p:sp>
        <p:nvSpPr>
          <p:cNvPr id="21" name="Rectangle 20"/>
          <p:cNvSpPr/>
          <p:nvPr/>
        </p:nvSpPr>
        <p:spPr>
          <a:xfrm>
            <a:off x="731520"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3412998"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6094476"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8775954" y="6016752"/>
            <a:ext cx="2626614"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מלחמת העצמאות (נובמבר 1947 - יולי 1949)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18 מתוך 29</a:t>
            </a:r>
          </a:p>
        </p:txBody>
      </p:sp>
      <p:sp>
        <p:nvSpPr>
          <p:cNvPr id="9" name="Rounded Rectangle 8"/>
          <p:cNvSpPr/>
          <p:nvPr/>
        </p:nvSpPr>
        <p:spPr>
          <a:xfrm>
            <a:off x="6217920" y="1427987"/>
            <a:ext cx="5239512" cy="4093464"/>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427987"/>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9199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91996"/>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55420"/>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ירושלים הנצורה</a:t>
            </a:r>
          </a:p>
        </p:txBody>
      </p:sp>
      <p:sp>
        <p:nvSpPr>
          <p:cNvPr id="14" name="TextBox 13"/>
          <p:cNvSpPr txBox="1"/>
          <p:nvPr/>
        </p:nvSpPr>
        <p:spPr>
          <a:xfrm>
            <a:off x="6355080" y="2086356"/>
            <a:ext cx="4965192" cy="3343655"/>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דרכים חסומות; בעיות בהובלת אספקה; התמודדות עם הלגיון הירדני.</a:t>
            </a:r>
          </a:p>
          <a:p>
            <a:pPr rtl="1" algn="r">
              <a:spcAft>
                <a:spcPts val="500"/>
              </a:spcAft>
            </a:pPr>
            <a:r>
              <a:rPr sz="2600" b="0">
                <a:solidFill>
                  <a:srgbClr val="212430"/>
                </a:solidFill>
                <a:latin typeface="Noto Sans Hebrew"/>
                <a:cs typeface="Noto Sans Hebrew"/>
              </a:rPr>
              <a:t>נפגעים רבים בפרק זמן קצר (מרס 1947).</a:t>
            </a:r>
          </a:p>
          <a:p>
            <a:pPr rtl="1" algn="r">
              <a:spcAft>
                <a:spcPts val="500"/>
              </a:spcAft>
            </a:pPr>
            <a:r>
              <a:rPr sz="2600" b="0">
                <a:solidFill>
                  <a:srgbClr val="212430"/>
                </a:solidFill>
                <a:latin typeface="Noto Sans Hebrew"/>
                <a:cs typeface="Noto Sans Hebrew"/>
              </a:rPr>
              <a:t>ניתוק קווי מים וחשמל.</a:t>
            </a:r>
          </a:p>
        </p:txBody>
      </p:sp>
      <p:sp>
        <p:nvSpPr>
          <p:cNvPr id="15" name="Rounded Rectangle 14"/>
          <p:cNvSpPr/>
          <p:nvPr/>
        </p:nvSpPr>
        <p:spPr>
          <a:xfrm>
            <a:off x="731520" y="1427987"/>
            <a:ext cx="5239512" cy="4093464"/>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427987"/>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49199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491996"/>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55420"/>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ירושלים הנצורה - המשך</a:t>
            </a:r>
          </a:p>
        </p:txBody>
      </p:sp>
      <p:sp>
        <p:nvSpPr>
          <p:cNvPr id="20" name="TextBox 19"/>
          <p:cNvSpPr txBox="1"/>
          <p:nvPr/>
        </p:nvSpPr>
        <p:spPr>
          <a:xfrm>
            <a:off x="868680" y="2086356"/>
            <a:ext cx="4965192" cy="3343655"/>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מדיניות הפינוי של הבריטים</a:t>
            </a:r>
          </a:p>
        </p:txBody>
      </p:sp>
      <p:sp>
        <p:nvSpPr>
          <p:cNvPr id="21" name="Rectangle 20"/>
          <p:cNvSpPr/>
          <p:nvPr/>
        </p:nvSpPr>
        <p:spPr>
          <a:xfrm>
            <a:off x="731520"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3412998"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6094476" y="6016752"/>
            <a:ext cx="2626614"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8775954" y="6016752"/>
            <a:ext cx="2626614"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השאלה המקורית מהשאלון | שאלון 2261 | חורף תשפ"ד</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19 מתוך 29</a:t>
            </a:r>
          </a:p>
        </p:txBody>
      </p:sp>
      <p:sp>
        <p:nvSpPr>
          <p:cNvPr id="9" name="Rounded Rectangle 8"/>
          <p:cNvSpPr/>
          <p:nvPr/>
        </p:nvSpPr>
        <p:spPr>
          <a:xfrm>
            <a:off x="731520" y="1051560"/>
            <a:ext cx="10725912" cy="4179823"/>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033519"/>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7. מלחמת העצמאות (30 בנובמבר 1947 עד 20 ביולי 1949)</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 לפניכם קטע מתוך שיחות שנערכו בשנת 1995 עם ותיקי קיבוץ בארי. בשיחות הם העלו זיכרונות מתקופת מלחמת העצמאות.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ב-15 במאי 1948, בשעה שש בבוקר, מופיעים מטוסים מצריים בשמי הנגב ומטילים כרוזים הקוראים לכל התושבים, [...] "להניח את הנשק בשקט, להניף דגל לבן, למסור את כל התחמושת." [...] אחר הצהריים מתחילה הפגזת ניר עם, סעד ובארות יצחק. צבא רגלי משוריין מתקיף את יד מרדכי. הדרך לנגב מנותקת, מלבד קשר על ידי "פרימוסים" (מטוסים קלים).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שרה: ב-18 במאי ישבנו לאכול ארוחת צוהריים בחדר האוכל, פתאום נפלו שני פגזים בשדה מחוץ לגדר. זה היה הטיווח. המא"ז [מפקד האזור] אמר: "עוד מעט תתחיל הפגזה, שכל אחד ירוץ לעמדתו".</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השאלה המקורית מהשאלון | שאלון 2261 | חורף תשפ"ד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20 מתוך 29</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אבנר: ב[קיבוץ] נירים המצרים אכלו אותה [נכשלו], ראו שלא כדאי להם להתעסק עם כל נקודה ונקודה, הלכו בעקיפה לתל אביב. פעם הביאו ערבי שתפסו במצרים [חייל מצרי] בשביל שנחקור אותו. שאלתי אותו: "למה לא נשארתם בבארות יצחק? למה הפסקתם? הלא הייתם כבר על הגגות". אמר לי: "לכם אין לאן ללכת, לנו יש. לא רצינו להיהרג. המפקדים שלנו ישבו מאחורה על כיסאות נוח [...], ושלחו אותנו לכבוש את הקיבוץ".</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ארקה: [...] המצרים היו מולנו, הם הגיעו מעזה. השיטה הייתה לשגע אותנו בהפגזות לא סדירות. [...]</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המראיין: איזה מבנה נפשי יצר את האופטימיות שלכם?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ארקה: ערב הקמת המדינה הרגישו שהולך להתגשם חלום של אלפי שנים. הכול היה קטן ליד זה. אנשים האמינו שאנחנו מסוגלים להתגבר על כל הבעיות.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המראיין: היו אנשים [בבארי] שהלחץ גמר אותם?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ארקה: מעטים מאוד. [...] זה לא שהיינו גיבורים. פשוט לא הבנו את זה. היום, כשיש לי ילדים בצבא, אני חושב על זה: איך לא יכולנו להבין. אמרו אז "כל העם חזית" - וזו לא הייתה סיסמה. באותה תקופה זה היה נכון.</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השאלה המקורית מהשאלון | שאלון 2261 | חורף תשפ"ד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21 מתוך 29</a:t>
            </a:r>
          </a:p>
        </p:txBody>
      </p:sp>
      <p:sp>
        <p:nvSpPr>
          <p:cNvPr id="9" name="Rounded Rectangle 8"/>
          <p:cNvSpPr/>
          <p:nvPr/>
        </p:nvSpPr>
        <p:spPr>
          <a:xfrm>
            <a:off x="731520" y="1051560"/>
            <a:ext cx="10725912" cy="4454144"/>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307840"/>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לזר: [...] מי בכלל חשב במושגים אחרים מאשר להחזיק מעמד נגד כל העולם. [...] להוכיח [את] עצמך ולהיות ראוי.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 רז [עורך], שיחת קיבוץ, בארי 1956-1943, הוצאת קיבוץ בארי, 1996, עמ' 111-112, 99-98)</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הסבירו כיצד באים לידי ביטוי בקטע שניים מן המאפיינים של מלחמת העצמאות.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הציגו מאפיין נוסף של המלחמה.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(18 נקודות)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הסבירו את החשיבות של הקמת צה"ל במהלך מלחמת העצמאות.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מדוע הצטרפו הדרוזים לצה"ל בזמן המלחמה? הביאו דוגמה אחת לסיוע של הדרוזים או של הצ'רקסים לכוחות היהודיים במלחמת העצמאות.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($15 \frac{1}{3}$ נקודות)</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תשפ"ד</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22 מתוך 29</a:t>
            </a:r>
          </a:p>
        </p:txBody>
      </p:sp>
      <p:sp>
        <p:nvSpPr>
          <p:cNvPr id="9" name="Rounded Rectangle 8"/>
          <p:cNvSpPr/>
          <p:nvPr/>
        </p:nvSpPr>
        <p:spPr>
          <a:xfrm>
            <a:off x="731520" y="1051560"/>
            <a:ext cx="10725912" cy="4665472"/>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519168"/>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7. מלחמת העצמאות (30 בנובמבר 1947 עד 20 ביולי 1949)</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 כיצד באים לידי ביטוי בקטע המאפיינים של מלחמת העצמאות: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המאפיין: מלחמת קיום. בקטע: אבנר מספר על תשובת החייל המצרי שנתפס לשאלתו: "למה הפסקתם?" אמר לי: "לכם אין לאן ללכת, לנו יש"; לזר משיב לשאלת המנחה "[...] מי בכלל חשב במושגים אחרים מאשר להחזיק מעמד נגד כל העולם".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המאפיין: חלוקה לשני שלבים עיקריים. בקטע: עוסק בתאריך שבו החל השלב השני ובמאפייני שלב זה – מלחמה בין מדינות, בין צבאות סדירים, פלישת צבאות ערב. "ב-15 במאי 48, בשעה שש בבוקר מופיעים מטוסים מצריים בשמי הנגב... הדרך לנגב מנותקת", "המצרים היו מולנו, הם הגיעו מעזה. השיטה הייתה לשגע אותנו בהפגזות לא סדירות".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המאפיין: מטרות העל של הצדדים הלוחמים: מטרת צבאות ערב לחסל את מדינת ישראל. בקטע: "מופיעים מטוסים מצריים בשמי הנגב ומטילים כרוזים... להניף דגל לבן למסור את כל התחמושת", "צבא רגלי משוריין מתקיף את יד מרדכי, הדרך לנגב מנותקת", "הלכו בעקיפה לתל אביב". מטרת ישראל להגן על המדינה שקמה. בקטע: "מי בכלל חשב במושגים אחרים מאשר להחזיק מעמד נגד כל העולם... להוכיח עצמך ולהיות ראוי".</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תשפ"ד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23 מתוך 29</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המאפיין: היעדר הבחנה בין חזית ובין העורף. בקטע: ניכרים טשטוש הגבולות בין הכוחות הלוחמים ובין האזרחים, חברה אזרחית במצור, ניתוק יישובים – המצרים מטילים כרוזים מעל ישובי הנגב הקוראים "לכל התושבים... להניח את נשקם", "מתחילה הפגזת ניר עם, סעד..."; שרה מספרת: "ישבנו לאכול צוהריים בחדר אוכל, פתאום נפלו שני פגזים...עוד מעט תתחיל ההפגזה, שכל אחד ירוץ לעמדתו"; אבנר אומר: "בנירים המצרים אכלו אותה"; ארקה אומר: "המצרים היו מולנו... הפגזות לא סדירות"; "אמרו אז כל העם חזית".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המאפיין: נתוני פתיחה קשים של הצד הישראלי. בקטע: למצרים היה ציוד לחימה מגוון: מטוסים, טנקים, ותותחים – "מופיעים מטוסים מצריים בשמי הנגב", "אחר הצהריים מתחילה הפגזת ניר עם, סעד ובארות יצחק. צבא רגלי משוריין מתקיף את יד מרדכי".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מאפיינים נוספים של המלחמה: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מקומה המרכזי של המלחמה בהתפתחות הסכסוך הערבי-ישראלי.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ניצחון ישראלי במחיר כבד.</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בספרי הלימוד: היי סקול 2, עמ' 88–89, 124–130; לילך 2, עמ' 84, 99–101; מט"ח 2, עמ' 94, 112–114; רכס 2, עמ' 106–107, 123–129; שזר 2, עמ' 75–76, 96–102.</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תשפ"ד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24 מתוך 29</a:t>
            </a:r>
          </a:p>
        </p:txBody>
      </p:sp>
      <p:sp>
        <p:nvSpPr>
          <p:cNvPr id="9" name="Rounded Rectangle 8"/>
          <p:cNvSpPr/>
          <p:nvPr/>
        </p:nvSpPr>
        <p:spPr>
          <a:xfrm>
            <a:off x="731520" y="1051560"/>
            <a:ext cx="10725912" cy="4742688"/>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596384"/>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 החשיבות של הקמת צה"ל במהלך מלחמת העצמאות: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אפשר מעבר מגיוס המבוסס על התנדבות לגיוס חובה, והגדלת הכוח הצבאי שהיה חיוני למאבק מול צבאות מדינות ערב.</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הפלישה של חמישה צבאות סדירים של מדינות ערב מייד לאחר הקמת המדינה, חייבה לנהל את המלחמה על פי קו מוסכם, ולהעמיד נגדם צבא מאוחד ומאורגן במקום כמה מחתרות שמתחרות זו בזו.</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ריכוז כל ענייני הביטחון בידי רשות ממלכתית אחת ולא בידי גופים מפלגתיים פוליטיים.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הקמת צה"ל זמן קצר לאחר ההכרזה על הקמת המדינה סייעה למנוע את ההתחזקות של המחתרות כ"צבאות פרטיים של מפלגות".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מדוע הצטרפו הדרוזים לצה"ל בזמן המלחמה: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ההישגים הצבאיים של צה"ל וההערכה שהיהודים ינצחו.</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שיתוף פעולה ביטחוני מוצלח ויחסי שכנות טובים בין יהודים לדרוזים בעבר (משנות השלושים).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תמיכת נכבדי העדה וראשי המשפחות החשובות בהצטרפות לצה"ל.</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2261 | חורף תשפ"ד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25 מתוך 29</a:t>
            </a:r>
          </a:p>
        </p:txBody>
      </p:sp>
      <p:sp>
        <p:nvSpPr>
          <p:cNvPr id="9" name="Rounded Rectangle 8"/>
          <p:cNvSpPr/>
          <p:nvPr/>
        </p:nvSpPr>
        <p:spPr>
          <a:xfrm>
            <a:off x="731520" y="1051560"/>
            <a:ext cx="10725912" cy="4271264"/>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124960"/>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דרוזים שבאו מעבר לגבולות (מהר הדרוזים ומ"צבא ההצלה") התגייסו מסיבות אישיות.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הרצון להגן על כפריהם בזמן המלחמה.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דוגמאות לסיוע של הדרוזים או של הצ'רקסים לכוחות היהודיים במלחמת העצמאות: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לוחמים דרוזים סופחו כפלוגה לחטיבה 9, חטיבת עודד, שלחמה בצפון מערב הארץ. פלוגה זו הייתה שותפה להישגים בחזית הצפונית ובמבצע חירם.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הצ'רקסים בני כפר כמא שיתפו פעולה עם ההגנה במהלך כיבוש הגליל התחתון, בהמשך הצטרפו לכוחות צה"ל ולחמו כפלוגה במסגרת מבצע דקל (שבמהלכו השתלט צה"ל על נצרת, שפרעם וכפרים בגליל המערבי), במבצע חירם יצא כוח חלוץ של לוחמים צ'רקסים בראש הכוח הלוחם כדי לחלץ את היישוב הצ'רקסי ריחאניה.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ראו מידע בנושא במסמך מאת ד"ר איתי נגרי, הדרוזים והצ'רקסים במלחמת העצמאות.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בספרי הלימוד: היי סקול 2, עמ' 116–117; לילך 2, עמ' 97–98; מט"ח 2, עמ' 115–116; רכס 2 עמ' 120; שזר 2, עמ' 92–93.</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מה שואלים על זה בבגרות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26 מתוך 29</a:t>
            </a:r>
          </a:p>
        </p:txBody>
      </p:sp>
      <p:sp>
        <p:nvSpPr>
          <p:cNvPr id="9" name="Rounded Rectangle 8"/>
          <p:cNvSpPr/>
          <p:nvPr/>
        </p:nvSpPr>
        <p:spPr>
          <a:xfrm>
            <a:off x="731520" y="1051560"/>
            <a:ext cx="6675120" cy="49377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6400800" cy="4791456"/>
          </a:xfrm>
          <a:prstGeom prst="rect">
            <a:avLst/>
          </a:prstGeom>
          <a:noFill/>
        </p:spPr>
        <p:txBody>
          <a:bodyPr wrap="square" lIns="45720" rIns="45720" tIns="27432" bIns="27432" anchor="ctr">
            <a:spAutoFit/>
          </a:bodyPr>
          <a:lstStyle/>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הסבר תופעה או סיבות בעזרת החומר שלמדתם</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ביסוס הטענה בציטוט או התייחסות ישירה לקטע</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השוואה: דמיון והבדל בין מושגים או גישות</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נימוק עמדה באמצעות מושגים מקצועיים</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הבאת דוגמאות מתאימות מהחומר שלמדתם</a:t>
            </a:r>
          </a:p>
        </p:txBody>
      </p:sp>
      <p:sp>
        <p:nvSpPr>
          <p:cNvPr id="11" name="Rounded Rectangle 10"/>
          <p:cNvSpPr/>
          <p:nvPr/>
        </p:nvSpPr>
        <p:spPr>
          <a:xfrm>
            <a:off x="7635240" y="1051560"/>
            <a:ext cx="3822191" cy="4937760"/>
          </a:xfrm>
          <a:prstGeom prst="roundRect">
            <a:avLst>
              <a:gd name="adj" fmla="val 4000"/>
            </a:avLst>
          </a:prstGeom>
          <a:solidFill>
            <a:srgbClr val="7A2E3A"/>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0" y="1143000"/>
            <a:ext cx="3566160" cy="457200"/>
          </a:xfrm>
          <a:prstGeom prst="rect">
            <a:avLst/>
          </a:prstGeom>
          <a:noFill/>
        </p:spPr>
        <p:txBody>
          <a:bodyPr wrap="square" lIns="45720" rIns="45720" tIns="27432" bIns="27432" anchor="t">
            <a:spAutoFit/>
          </a:bodyPr>
          <a:lstStyle/>
          <a:p>
            <a:pPr rtl="1" algn="r"/>
            <a:r>
              <a:rPr sz="1800" b="1">
                <a:solidFill>
                  <a:srgbClr val="FFFFFF"/>
                </a:solidFill>
                <a:latin typeface="Noto Serif Hebrew"/>
                <a:cs typeface="Noto Serif Hebrew"/>
              </a:rPr>
              <a:t>נושאי המצגת</a:t>
            </a:r>
          </a:p>
        </p:txBody>
      </p:sp>
      <p:sp>
        <p:nvSpPr>
          <p:cNvPr id="13" name="TextBox 12"/>
          <p:cNvSpPr txBox="1"/>
          <p:nvPr/>
        </p:nvSpPr>
        <p:spPr>
          <a:xfrm>
            <a:off x="7772400" y="1645920"/>
            <a:ext cx="3566160" cy="4206240"/>
          </a:xfrm>
          <a:prstGeom prst="rect">
            <a:avLst/>
          </a:prstGeom>
          <a:noFill/>
        </p:spPr>
        <p:txBody>
          <a:bodyPr wrap="square" lIns="45720" rIns="45720" tIns="27432" bIns="27432" anchor="t">
            <a:spAutoFit/>
          </a:bodyPr>
          <a:lstStyle/>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מלחמת העצמאות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מקור – מלחמת העצמאות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היווצרות בעיית הפליטים הפלסטינים, תום מלחמת העצמאות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מלחמת העצמאות (נובמבר 1947 - יולי 1949)</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א. מהי הסיבה לחלוקה של מלחמת העצמאות לשני שלבים</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שאיפות להתחרבות טריטוריאלית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מוכנות היישוב היהודי לקבל עצמאות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הלחימה בערים מעורבות</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טעויות נפוצות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27 מתוך 29</a:t>
            </a:r>
          </a:p>
        </p:txBody>
      </p:sp>
      <p:sp>
        <p:nvSpPr>
          <p:cNvPr id="9" name="Rounded Rectangle 8"/>
          <p:cNvSpPr/>
          <p:nvPr/>
        </p:nvSpPr>
        <p:spPr>
          <a:xfrm>
            <a:off x="731520" y="1097280"/>
            <a:ext cx="10725912" cy="1060704"/>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0432"/>
            <a:ext cx="10451592" cy="914399"/>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את ההגדרה (הצג) מתוך הקטע במקום מהחומר שלמדתם - ההגדרה חייבת לבוא מהלימוד.</a:t>
            </a:r>
          </a:p>
        </p:txBody>
      </p:sp>
      <p:sp>
        <p:nvSpPr>
          <p:cNvPr id="11" name="Rounded Rectangle 10"/>
          <p:cNvSpPr/>
          <p:nvPr/>
        </p:nvSpPr>
        <p:spPr>
          <a:xfrm>
            <a:off x="731520" y="234086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414015"/>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מציינים את המושג בלי להציג אותו - ציון בלבד לא מספיק.</a:t>
            </a:r>
          </a:p>
        </p:txBody>
      </p:sp>
      <p:sp>
        <p:nvSpPr>
          <p:cNvPr id="13" name="Rounded Rectangle 12"/>
          <p:cNvSpPr/>
          <p:nvPr/>
        </p:nvSpPr>
        <p:spPr>
          <a:xfrm>
            <a:off x="731520" y="334670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41985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שוכחים לקשר את ההסבר לקטע עצמו - חובה ציטוט או התייחסות ישירה לקטע.</a:t>
            </a:r>
          </a:p>
        </p:txBody>
      </p:sp>
      <p:sp>
        <p:nvSpPr>
          <p:cNvPr id="15" name="Rounded Rectangle 14"/>
          <p:cNvSpPr/>
          <p:nvPr/>
        </p:nvSpPr>
        <p:spPr>
          <a:xfrm>
            <a:off x="731520" y="4352544"/>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442569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תשובה כללית בלי המושגים המקצועיים מהמחוון.</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סרטון להבנה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28 מתוך 29</a:t>
            </a:r>
          </a:p>
        </p:txBody>
      </p:sp>
      <p:sp>
        <p:nvSpPr>
          <p:cNvPr id="9" name="Rounded Rectangle 8"/>
          <p:cNvSpPr/>
          <p:nvPr/>
        </p:nvSpPr>
        <p:spPr>
          <a:xfrm>
            <a:off x="731520" y="1188720"/>
            <a:ext cx="10725912" cy="29260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61872"/>
            <a:ext cx="10451592" cy="277977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לצפייה</a:t>
            </a:r>
          </a:p>
          <a:p>
            <a:pPr rtl="1" algn="r">
              <a:spcAft>
                <a:spcPts val="500"/>
              </a:spcAft>
            </a:pPr>
            <a:r>
              <a:rPr sz="1800" b="0">
                <a:solidFill>
                  <a:srgbClr val="212430"/>
                </a:solidFill>
                <a:latin typeface="Noto Sans Hebrew"/>
                <a:cs typeface="Noto Sans Hebrew"/>
              </a:rPr>
              <a:t>צפו בסרטון "מלחמת העצמאות - היווצרות בעיית הפליטים הפלסטינית" - גם בעמוד הנושא, בלשונית "סרטון".</a:t>
            </a:r>
          </a:p>
          <a:p>
            <a:pPr rtl="1" algn="r">
              <a:spcAft>
                <a:spcPts val="500"/>
              </a:spcAft>
            </a:pPr>
            <a:r>
              <a:rPr sz="1800" b="0">
                <a:solidFill>
                  <a:srgbClr val="212430"/>
                </a:solidFill>
                <a:latin typeface="Noto Sans Hebrew"/>
                <a:cs typeface="Noto Sans Hebrew"/>
              </a:rPr>
              <a:t>https://www.youtube.com/watch?v=kqbofVtA2DE</a:t>
            </a:r>
          </a:p>
          <a:p>
            <a:pPr rtl="1" algn="r">
              <a:spcAft>
                <a:spcPts val="500"/>
              </a:spcAft>
            </a:pPr>
            <a:r>
              <a:rPr sz="1800" b="0">
                <a:solidFill>
                  <a:srgbClr val="212430"/>
                </a:solidFill>
                <a:latin typeface="Noto Sans Hebrew"/>
                <a:cs typeface="Noto Sans Hebrew"/>
              </a:rPr>
              <a:t>הסרטון הוא קישור חיצוני (YouTube) ולא נבדק מול תוכן השאלון או מחוון משרד החינוך.</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סיכום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29 מתוך 29</a:t>
            </a:r>
          </a:p>
        </p:txBody>
      </p:sp>
      <p:sp>
        <p:nvSpPr>
          <p:cNvPr id="9" name="Rounded Rectangle 8"/>
          <p:cNvSpPr/>
          <p:nvPr/>
        </p:nvSpPr>
        <p:spPr>
          <a:xfrm>
            <a:off x="731520" y="1371600"/>
            <a:ext cx="10725912" cy="31089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444752"/>
            <a:ext cx="10451592" cy="2962656"/>
          </a:xfrm>
          <a:prstGeom prst="rect">
            <a:avLst/>
          </a:prstGeom>
          <a:noFill/>
        </p:spPr>
        <p:txBody>
          <a:bodyPr wrap="square" lIns="45720" rIns="45720" tIns="27432" bIns="27432" anchor="ctr">
            <a:spAutoFit/>
          </a:bodyPr>
          <a:lstStyle/>
          <a:p>
            <a:pPr rtl="1" algn="r">
              <a:spcAft>
                <a:spcPts val="500"/>
              </a:spcAft>
            </a:pPr>
            <a:r>
              <a:rPr sz="2200" b="0">
                <a:solidFill>
                  <a:srgbClr val="212430"/>
                </a:solidFill>
                <a:latin typeface="Noto Sans Hebrew"/>
                <a:cs typeface="Noto Sans Hebrew"/>
              </a:rPr>
              <a:t>עברו שוב על נושאי המצגת, תרגלו במשחקים, ונסו את שאלת הבגרות בעמוד הנושא.</a:t>
            </a:r>
          </a:p>
          <a:p>
            <a:pPr rtl="1" algn="r">
              <a:spcAft>
                <a:spcPts val="500"/>
              </a:spcAft>
            </a:pPr>
            <a:r>
              <a:rPr sz="2200" b="0">
                <a:solidFill>
                  <a:srgbClr val="212430"/>
                </a:solidFill>
                <a:latin typeface="Noto Sans Hebrew"/>
                <a:cs typeface="Noto Sans Hebrew"/>
              </a:rPr>
              <a:t>בהצלחה!</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
  <cp:revision>1</cp:revision>
  <dcterms:created xsi:type="dcterms:W3CDTF">2013-01-27T09:14:16Z</dcterms:created>
  <dcterms:modified xsi:type="dcterms:W3CDTF">2013-01-27T09:15:58Z</dcterms:modified>
  <cp:category/>
</cp:coreProperties>
</file>