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תהליך הדה-קולוניזציה וגורל היהודים בארצות האסלאם</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היסטוריה ממלכתי | שאלון 022261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33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33</a:t>
            </a:r>
          </a:p>
        </p:txBody>
      </p:sp>
      <p:sp>
        <p:nvSpPr>
          <p:cNvPr id="9" name="Rounded Rectangle 8"/>
          <p:cNvSpPr/>
          <p:nvPr/>
        </p:nvSpPr>
        <p:spPr>
          <a:xfrm>
            <a:off x="6217920" y="1097280"/>
            <a:ext cx="5212080" cy="146303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1316736"/>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הדה-קולוניזציה, גורל היהודים בארצות האסלאם</a:t>
            </a:r>
          </a:p>
        </p:txBody>
      </p:sp>
      <p:sp>
        <p:nvSpPr>
          <p:cNvPr id="11" name="Rectangle 10"/>
          <p:cNvSpPr/>
          <p:nvPr/>
        </p:nvSpPr>
        <p:spPr>
          <a:xfrm>
            <a:off x="11320272" y="1188720"/>
            <a:ext cx="64008" cy="128016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463039"/>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1316736"/>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דה־קולוניזציה; גורל היהודים בארצות האסלאם</a:t>
            </a:r>
          </a:p>
        </p:txBody>
      </p:sp>
      <p:sp>
        <p:nvSpPr>
          <p:cNvPr id="14" name="Rectangle 13"/>
          <p:cNvSpPr/>
          <p:nvPr/>
        </p:nvSpPr>
        <p:spPr>
          <a:xfrm>
            <a:off x="5833872" y="1188720"/>
            <a:ext cx="64008" cy="128016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743200"/>
            <a:ext cx="5212080" cy="1463039"/>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816352"/>
            <a:ext cx="4937760" cy="1316736"/>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מקור — היהודים בארצות האסלאם</a:t>
            </a:r>
          </a:p>
        </p:txBody>
      </p:sp>
      <p:sp>
        <p:nvSpPr>
          <p:cNvPr id="17" name="Rectangle 16"/>
          <p:cNvSpPr/>
          <p:nvPr/>
        </p:nvSpPr>
        <p:spPr>
          <a:xfrm>
            <a:off x="11320272" y="2834640"/>
            <a:ext cx="64008" cy="128016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743200"/>
            <a:ext cx="5212080" cy="1463039"/>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816352"/>
            <a:ext cx="4937760" cy="1316736"/>
          </a:xfrm>
          <a:prstGeom prst="rect">
            <a:avLst/>
          </a:prstGeom>
          <a:noFill/>
        </p:spPr>
        <p:txBody>
          <a:bodyPr wrap="square" lIns="45720" rIns="45720" tIns="27432" bIns="27432" anchor="t">
            <a:spAutoFit/>
          </a:bodyPr>
          <a:lstStyle/>
          <a:p>
            <a:pPr rtl="1" algn="r">
              <a:spcAft>
                <a:spcPts val="400"/>
              </a:spcAft>
            </a:pPr>
            <a:r>
              <a:rPr sz="2000" b="1">
                <a:solidFill>
                  <a:srgbClr val="5A6B7A"/>
                </a:solidFill>
                <a:latin typeface="Noto Serif Hebrew"/>
                <a:cs typeface="Noto Serif Hebrew"/>
              </a:rPr>
              <a:t>יחידה 4</a:t>
            </a:r>
          </a:p>
          <a:p>
            <a:pPr rtl="1" algn="r">
              <a:spcAft>
                <a:spcPts val="500"/>
              </a:spcAft>
            </a:pPr>
            <a:r>
              <a:rPr sz="1900" b="0">
                <a:solidFill>
                  <a:srgbClr val="212430"/>
                </a:solidFill>
                <a:latin typeface="Noto Sans Hebrew"/>
                <a:cs typeface="Noto Sans Hebrew"/>
              </a:rPr>
              <a:t>תהליך הדה־קולוניזציה וגורל היהודים בארצות האסלאם</a:t>
            </a:r>
          </a:p>
        </p:txBody>
      </p:sp>
      <p:sp>
        <p:nvSpPr>
          <p:cNvPr id="20" name="Rectangle 19"/>
          <p:cNvSpPr/>
          <p:nvPr/>
        </p:nvSpPr>
        <p:spPr>
          <a:xfrm>
            <a:off x="5833872" y="2834640"/>
            <a:ext cx="64008" cy="128016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4389120"/>
            <a:ext cx="5212080" cy="146303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4462272"/>
            <a:ext cx="4937760" cy="1316736"/>
          </a:xfrm>
          <a:prstGeom prst="rect">
            <a:avLst/>
          </a:prstGeom>
          <a:noFill/>
        </p:spPr>
        <p:txBody>
          <a:bodyPr wrap="square" lIns="45720" rIns="45720" tIns="27432" bIns="27432" anchor="t">
            <a:spAutoFit/>
          </a:bodyPr>
          <a:lstStyle/>
          <a:p>
            <a:pPr rtl="1" algn="r">
              <a:spcAft>
                <a:spcPts val="400"/>
              </a:spcAft>
            </a:pPr>
            <a:r>
              <a:rPr sz="2000" b="1">
                <a:solidFill>
                  <a:srgbClr val="1D3A5F"/>
                </a:solidFill>
                <a:latin typeface="Noto Serif Hebrew"/>
                <a:cs typeface="Noto Serif Hebrew"/>
              </a:rPr>
              <a:t>יחידה 5</a:t>
            </a:r>
          </a:p>
          <a:p>
            <a:pPr rtl="1" algn="r">
              <a:spcAft>
                <a:spcPts val="500"/>
              </a:spcAft>
            </a:pPr>
            <a:r>
              <a:rPr sz="1900" b="0">
                <a:solidFill>
                  <a:srgbClr val="212430"/>
                </a:solidFill>
                <a:latin typeface="Noto Sans Hebrew"/>
                <a:cs typeface="Noto Sans Hebrew"/>
              </a:rPr>
              <a:t>תהליך הדה-קולוניזציה וגורל היהודים בארצות האסלאם</a:t>
            </a:r>
          </a:p>
        </p:txBody>
      </p:sp>
      <p:sp>
        <p:nvSpPr>
          <p:cNvPr id="23" name="Rectangle 22"/>
          <p:cNvSpPr/>
          <p:nvPr/>
        </p:nvSpPr>
        <p:spPr>
          <a:xfrm>
            <a:off x="11320272" y="4480559"/>
            <a:ext cx="64008" cy="128016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הדה-קולוניזציה, גורל היהודים בארצות האסלאם</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33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הדה-קולוניזציה, גורל היהודים בארצות האסלאם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33</a:t>
            </a:r>
          </a:p>
        </p:txBody>
      </p:sp>
      <p:sp>
        <p:nvSpPr>
          <p:cNvPr id="9" name="Rounded Rectangle 8"/>
          <p:cNvSpPr/>
          <p:nvPr/>
        </p:nvSpPr>
        <p:spPr>
          <a:xfrm>
            <a:off x="6217920" y="1500886"/>
            <a:ext cx="5239512" cy="394766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50088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64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6489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2831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 מהו תהליך הדה-קולוניזציה</a:t>
            </a:r>
          </a:p>
        </p:txBody>
      </p:sp>
      <p:sp>
        <p:nvSpPr>
          <p:cNvPr id="14" name="TextBox 13"/>
          <p:cNvSpPr txBox="1"/>
          <p:nvPr/>
        </p:nvSpPr>
        <p:spPr>
          <a:xfrm>
            <a:off x="6355080" y="2159254"/>
            <a:ext cx="4965192" cy="319785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תהליך היסטורי של התפרקות האימפריות הקולוניאליות והמאבק לעצמאות של הקולוניות באסיה ובאפריקה. התהליך החל בין שתי מלחמות העולם, הגיע לשיאו בשנות החמישים והשישים של המאה ה־20, ומיצב מחדש את המפה המדינית ואת המערכת הפוליטית העולמית</a:t>
            </a:r>
          </a:p>
        </p:txBody>
      </p:sp>
      <p:sp>
        <p:nvSpPr>
          <p:cNvPr id="15" name="Rounded Rectangle 14"/>
          <p:cNvSpPr/>
          <p:nvPr/>
        </p:nvSpPr>
        <p:spPr>
          <a:xfrm>
            <a:off x="731520" y="1500886"/>
            <a:ext cx="5239512" cy="394766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500886"/>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65735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65735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28318"/>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ב. הגורם העיקרי שהשפיע על יציאת היהודים בארץ שעליה למד</a:t>
            </a:r>
          </a:p>
        </p:txBody>
      </p:sp>
      <p:sp>
        <p:nvSpPr>
          <p:cNvPr id="20" name="TextBox 19"/>
          <p:cNvSpPr txBox="1"/>
          <p:nvPr/>
        </p:nvSpPr>
        <p:spPr>
          <a:xfrm>
            <a:off x="868680" y="2344166"/>
            <a:ext cx="4965192" cy="301294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התלמיד צריך להסביר מהו לדעתו הגורם העיקרי שהשפיע על יציאת היהודים בארץ שעליה למד, ולבסס את תשובתו על שתי עובדות היסטוריות</a:t>
            </a:r>
          </a:p>
        </p:txBody>
      </p:sp>
      <p:sp>
        <p:nvSpPr>
          <p:cNvPr id="21" name="Rectangle 20"/>
          <p:cNvSpPr/>
          <p:nvPr/>
        </p:nvSpPr>
        <p:spPr>
          <a:xfrm>
            <a:off x="731520"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דה־קולוניזציה; גורל היהודים בארצות האסלאם</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33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דה־קולוניזציה; גורל היהודים בארצות האסלאם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33</a:t>
            </a:r>
          </a:p>
        </p:txBody>
      </p:sp>
      <p:sp>
        <p:nvSpPr>
          <p:cNvPr id="9" name="Rounded Rectangle 8"/>
          <p:cNvSpPr/>
          <p:nvPr/>
        </p:nvSpPr>
        <p:spPr>
          <a:xfrm>
            <a:off x="731520" y="1276654"/>
            <a:ext cx="10725912" cy="439613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349806"/>
            <a:ext cx="10451592" cy="4249826"/>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השפעת מלחמת העצמאות</a:t>
            </a:r>
          </a:p>
          <a:p>
            <a:pPr rtl="1" algn="r">
              <a:spcAft>
                <a:spcPts val="500"/>
              </a:spcAft>
            </a:pPr>
            <a:r>
              <a:rPr sz="2600" b="0">
                <a:solidFill>
                  <a:srgbClr val="212430"/>
                </a:solidFill>
                <a:latin typeface="Noto Sans Hebrew"/>
                <a:cs typeface="Noto Sans Hebrew"/>
              </a:rPr>
              <a:t>המלחמה הגבירה את המתח בין יהודים ובין מוסלמים ואת האיבה של הציבור המוסלמי כלפי היהודים, במיוחד במדינות שנלחמו נגד ישראל (מצרים, סוריה, עירק, לבנון). במדינות רבות פרצו פרעות נגד יהודים (מצרים, עירק, לוב, מרוקו) — יהודים נרצחו ונפצעו, רכושם נבזז, חנויות ובתים של יהודים הועלו באש, בתי כנסת נבזזו</a:t>
            </a:r>
          </a:p>
        </p:txBody>
      </p:sp>
      <p:sp>
        <p:nvSpPr>
          <p:cNvPr id="11" name="Rectangle 10"/>
          <p:cNvSpPr/>
          <p:nvPr/>
        </p:nvSpPr>
        <p:spPr>
          <a:xfrm>
            <a:off x="11338560" y="1349806"/>
            <a:ext cx="64008" cy="4249826"/>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2876702"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דה־קולוניזציה; גורל היהודים בארצות האסלאם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33</a:t>
            </a:r>
          </a:p>
        </p:txBody>
      </p:sp>
      <p:sp>
        <p:nvSpPr>
          <p:cNvPr id="9" name="Rounded Rectangle 8"/>
          <p:cNvSpPr/>
          <p:nvPr/>
        </p:nvSpPr>
        <p:spPr>
          <a:xfrm>
            <a:off x="731520" y="1132078"/>
            <a:ext cx="10725912" cy="468528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05230"/>
            <a:ext cx="10451592" cy="4538980"/>
          </a:xfrm>
          <a:prstGeom prst="rect">
            <a:avLst/>
          </a:prstGeom>
          <a:noFill/>
        </p:spPr>
        <p:txBody>
          <a:bodyPr wrap="square" lIns="45720" rIns="45720" tIns="27432" bIns="27432" anchor="t">
            <a:spAutoFit/>
          </a:bodyPr>
          <a:lstStyle/>
          <a:p>
            <a:pPr rtl="1" algn="r">
              <a:spcAft>
                <a:spcPts val="400"/>
              </a:spcAft>
            </a:pPr>
            <a:r>
              <a:rPr sz="2500" b="1">
                <a:solidFill>
                  <a:srgbClr val="7A2E3A"/>
                </a:solidFill>
                <a:latin typeface="Noto Serif Hebrew"/>
                <a:cs typeface="Noto Serif Hebrew"/>
              </a:rPr>
              <a:t>ההשפעה של הקמת מדינת ישראל</a:t>
            </a:r>
          </a:p>
          <a:p>
            <a:pPr rtl="1" algn="r">
              <a:spcAft>
                <a:spcPts val="500"/>
              </a:spcAft>
            </a:pPr>
            <a:r>
              <a:rPr sz="2400" b="0">
                <a:solidFill>
                  <a:srgbClr val="212430"/>
                </a:solidFill>
                <a:latin typeface="Noto Sans Hebrew"/>
                <a:cs typeface="Noto Sans Hebrew"/>
              </a:rPr>
              <a:t>רוב היהודים בארצות אלה קיבלו בהתלהבות את הקמת המדינה, דבר שהוביל להחרפה נוספת במתיחות בין מוסלמים ליהודים.</a:t>
            </a:r>
          </a:p>
          <a:p>
            <a:pPr rtl="1" algn="r">
              <a:spcAft>
                <a:spcPts val="500"/>
              </a:spcAft>
            </a:pPr>
            <a:r>
              <a:rPr sz="2400" b="0">
                <a:solidFill>
                  <a:srgbClr val="212430"/>
                </a:solidFill>
                <a:latin typeface="Noto Sans Hebrew"/>
                <a:cs typeface="Noto Sans Hebrew"/>
              </a:rPr>
              <a:t>ביוני 1946 ובספטמבר 1947 כונסו שתי ישיבות של הוועדה המדינית של הליגה הערבית ובהן הוחלט לפגוע ביהודים שחיו במדינות ערב באמצעות שלילת אזרחותם, החרמת רכושם ועוד.</a:t>
            </a:r>
          </a:p>
          <a:p>
            <a:pPr rtl="1" algn="r">
              <a:spcAft>
                <a:spcPts val="500"/>
              </a:spcAft>
            </a:pPr>
            <a:r>
              <a:rPr sz="2400" b="0">
                <a:solidFill>
                  <a:srgbClr val="212430"/>
                </a:solidFill>
                <a:latin typeface="Noto Sans Hebrew"/>
                <a:cs typeface="Noto Sans Hebrew"/>
              </a:rPr>
              <a:t>בשל החשש לגורלם בחרו יהודים רבים להגר. חלקם היגרו לאירופה ולאמריקה ורובם עלו לישראל. ממשלת ישראל נקטה מדיניות של "חיסול גלויות" בשל החשש לחיי היהודים, והעלתה קהילות שלמות של יהודים</a:t>
            </a:r>
          </a:p>
        </p:txBody>
      </p:sp>
      <p:sp>
        <p:nvSpPr>
          <p:cNvPr id="11" name="Rectangle 10"/>
          <p:cNvSpPr/>
          <p:nvPr/>
        </p:nvSpPr>
        <p:spPr>
          <a:xfrm>
            <a:off x="11338560" y="1205230"/>
            <a:ext cx="64008" cy="45389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2876702"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דה־קולוניזציה; גורל היהודים בארצות האסלאם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33</a:t>
            </a:r>
          </a:p>
        </p:txBody>
      </p:sp>
      <p:sp>
        <p:nvSpPr>
          <p:cNvPr id="9" name="Rounded Rectangle 8"/>
          <p:cNvSpPr/>
          <p:nvPr/>
        </p:nvSpPr>
        <p:spPr>
          <a:xfrm>
            <a:off x="731520" y="1359458"/>
            <a:ext cx="10725912" cy="423052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32610"/>
            <a:ext cx="10451592" cy="4084218"/>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השפעת מלחמת סיני ומלחמת ששת הימים</a:t>
            </a:r>
          </a:p>
          <a:p>
            <a:pPr rtl="1" algn="r">
              <a:spcAft>
                <a:spcPts val="500"/>
              </a:spcAft>
            </a:pPr>
            <a:r>
              <a:rPr sz="2600" b="0">
                <a:solidFill>
                  <a:srgbClr val="212430"/>
                </a:solidFill>
                <a:latin typeface="Noto Sans Hebrew"/>
                <a:cs typeface="Noto Sans Hebrew"/>
              </a:rPr>
              <a:t>הידרדרות במצב היהודים במצרים בעקבות מלחמת סיני הביאה להגירת מרבית היהודים שנותרו בה, פרעות בלוב (1967) הביאו לעזיבת מרבית היהודים שנותרו בה.</a:t>
            </a:r>
          </a:p>
          <a:p>
            <a:pPr rtl="1" algn="r">
              <a:spcAft>
                <a:spcPts val="500"/>
              </a:spcAft>
            </a:pPr>
            <a:r>
              <a:rPr sz="2600" b="0">
                <a:solidFill>
                  <a:srgbClr val="212430"/>
                </a:solidFill>
                <a:latin typeface="Noto Sans Hebrew"/>
                <a:cs typeface="Noto Sans Hebrew"/>
              </a:rPr>
              <a:t>(התלמיד צריך להדגים את ההשפעה של אחד מן הגורמים שהסביר על היהודים במדינה שלמד עליה)</a:t>
            </a:r>
          </a:p>
        </p:txBody>
      </p:sp>
      <p:sp>
        <p:nvSpPr>
          <p:cNvPr id="11" name="Rectangle 10"/>
          <p:cNvSpPr/>
          <p:nvPr/>
        </p:nvSpPr>
        <p:spPr>
          <a:xfrm>
            <a:off x="11338560" y="1432610"/>
            <a:ext cx="64008" cy="408421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2876702"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מקור — היהודים בארצות האסלאם</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3</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33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מקור — היהודים בארצות האסלאם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33</a:t>
            </a:r>
          </a:p>
        </p:txBody>
      </p:sp>
      <p:sp>
        <p:nvSpPr>
          <p:cNvPr id="9" name="Rounded Rectangle 8"/>
          <p:cNvSpPr/>
          <p:nvPr/>
        </p:nvSpPr>
        <p:spPr>
          <a:xfrm>
            <a:off x="6217920" y="1482852"/>
            <a:ext cx="5239512" cy="398373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8285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468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4686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1028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היהודים מבוססים מבחינה כלכלית. בקטע</a:t>
            </a:r>
          </a:p>
        </p:txBody>
      </p:sp>
      <p:sp>
        <p:nvSpPr>
          <p:cNvPr id="14" name="TextBox 13"/>
          <p:cNvSpPr txBox="1"/>
          <p:nvPr/>
        </p:nvSpPr>
        <p:spPr>
          <a:xfrm>
            <a:off x="6355080" y="2141220"/>
            <a:ext cx="4965192" cy="3233927"/>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"תופסים חלק גדול של סחר הארץ"</a:t>
            </a:r>
          </a:p>
        </p:txBody>
      </p:sp>
      <p:sp>
        <p:nvSpPr>
          <p:cNvPr id="15" name="Rounded Rectangle 14"/>
          <p:cNvSpPr/>
          <p:nvPr/>
        </p:nvSpPr>
        <p:spPr>
          <a:xfrm>
            <a:off x="731520" y="1482852"/>
            <a:ext cx="5239512" cy="398373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8285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468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4686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1028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היהודים מעורים היטב בחברה. בקטע</a:t>
            </a:r>
          </a:p>
        </p:txBody>
      </p:sp>
      <p:sp>
        <p:nvSpPr>
          <p:cNvPr id="20" name="TextBox 19"/>
          <p:cNvSpPr txBox="1"/>
          <p:nvPr/>
        </p:nvSpPr>
        <p:spPr>
          <a:xfrm>
            <a:off x="868680" y="2141220"/>
            <a:ext cx="4965192" cy="3233927"/>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 תופסים מעמד חשוב"; "מהווים שליש מאוכלוסיית הבירה"; הם "מאפיין בולט של העיר"; "נחשב [...] כאדם מוצלח מאוד"; "ביחסים הטובים הקיימים בין יהודי עירק ועמיתיהם האזרחים"</a:t>
            </a:r>
          </a:p>
        </p:txBody>
      </p:sp>
      <p:sp>
        <p:nvSpPr>
          <p:cNvPr id="21" name="Rectangle 20"/>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021884"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מקור — היהודים בארצות האסלאם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33</a:t>
            </a:r>
          </a:p>
        </p:txBody>
      </p:sp>
      <p:sp>
        <p:nvSpPr>
          <p:cNvPr id="9" name="Rounded Rectangle 8"/>
          <p:cNvSpPr/>
          <p:nvPr/>
        </p:nvSpPr>
        <p:spPr>
          <a:xfrm>
            <a:off x="6217920" y="1443736"/>
            <a:ext cx="5239512" cy="406196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373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0774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0774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116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רבים מהם בעלי השכלה גבוהה. בקטע</a:t>
            </a:r>
          </a:p>
        </p:txBody>
      </p:sp>
      <p:sp>
        <p:nvSpPr>
          <p:cNvPr id="14" name="TextBox 13"/>
          <p:cNvSpPr txBox="1"/>
          <p:nvPr/>
        </p:nvSpPr>
        <p:spPr>
          <a:xfrm>
            <a:off x="6355080" y="2102104"/>
            <a:ext cx="4965192" cy="3312159"/>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"מייצגים שיעור יותר גדול של משכילים מאשר המוסלמים".</a:t>
            </a:r>
          </a:p>
          <a:p>
            <a:pPr rtl="1" algn="r">
              <a:spcAft>
                <a:spcPts val="500"/>
              </a:spcAft>
            </a:pPr>
            <a:r>
              <a:rPr sz="1600" b="0">
                <a:solidFill>
                  <a:srgbClr val="212430"/>
                </a:solidFill>
                <a:latin typeface="Noto Sans Hebrew"/>
                <a:cs typeface="Noto Sans Hebrew"/>
              </a:rPr>
              <a:t>ישנה חשדנות כלפי היהודים, נאמנותם לעירק עומדת למבחן בעיני הציבור העירקי.</a:t>
            </a:r>
          </a:p>
          <a:p>
            <a:pPr rtl="1" algn="r">
              <a:spcAft>
                <a:spcPts val="500"/>
              </a:spcAft>
            </a:pPr>
            <a:r>
              <a:rPr sz="1600" b="0">
                <a:solidFill>
                  <a:srgbClr val="212430"/>
                </a:solidFill>
                <a:latin typeface="Noto Sans Hebrew"/>
                <a:cs typeface="Noto Sans Hebrew"/>
              </a:rPr>
              <a:t>התעוררות השאיפה לאחדות כלל ערבית (פאן ערביזם) – שאיפה זו הביאה לאיחוד הכוחות למאבק בציונות ולעוינות כלפי היהודים בארצות האסלאם</a:t>
            </a:r>
          </a:p>
        </p:txBody>
      </p:sp>
      <p:sp>
        <p:nvSpPr>
          <p:cNvPr id="15" name="Rounded Rectangle 14"/>
          <p:cNvSpPr/>
          <p:nvPr/>
        </p:nvSpPr>
        <p:spPr>
          <a:xfrm>
            <a:off x="731520" y="1443736"/>
            <a:ext cx="5239512" cy="406196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3736"/>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60020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60020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1168"/>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נאמנותם של היהודים ללאומיות האלג'יראית מוטלת בספק</a:t>
            </a:r>
          </a:p>
        </p:txBody>
      </p:sp>
      <p:sp>
        <p:nvSpPr>
          <p:cNvPr id="20" name="TextBox 19"/>
          <p:cNvSpPr txBox="1"/>
          <p:nvPr/>
        </p:nvSpPr>
        <p:spPr>
          <a:xfrm>
            <a:off x="868680" y="2287016"/>
            <a:ext cx="4965192" cy="3127247"/>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"הם עדיין לא התגברו על מבוכתם מצפונם ולא בחרו לאיזה כיוון לפנות".</a:t>
            </a:r>
          </a:p>
          <a:p>
            <a:pPr rtl="1" algn="r">
              <a:spcAft>
                <a:spcPts val="500"/>
              </a:spcAft>
            </a:pPr>
            <a:r>
              <a:rPr sz="1600" b="0">
                <a:solidFill>
                  <a:srgbClr val="212430"/>
                </a:solidFill>
                <a:latin typeface="Noto Sans Hebrew"/>
                <a:cs typeface="Noto Sans Hebrew"/>
              </a:rPr>
              <a:t>הדגשת "שתיקתו של הרב הראשי האלג'יראי", והצגתה באור שלילי באמצעות יצירת ניגוד בינה ובין "הגישה המעודדת והאמיצה של הארכיבישוף שגינה את האי־צדק הקולוניאלי".</a:t>
            </a:r>
          </a:p>
          <a:p>
            <a:pPr rtl="1" algn="r">
              <a:spcAft>
                <a:spcPts val="500"/>
              </a:spcAft>
            </a:pPr>
            <a:r>
              <a:rPr sz="1600" b="0">
                <a:solidFill>
                  <a:srgbClr val="212430"/>
                </a:solidFill>
                <a:latin typeface="Noto Sans Hebrew"/>
                <a:cs typeface="Noto Sans Hebrew"/>
              </a:rPr>
              <a:t>הקהילה היהודית נדרשה לבחור צד ו"לגנות בלי היסוס את המשטר הקולוניאלי", שאם לא כן היא עתידה להיראות "כמי שעברה באופן סופי לשורות האויב".</a:t>
            </a:r>
          </a:p>
        </p:txBody>
      </p:sp>
      <p:sp>
        <p:nvSpPr>
          <p:cNvPr id="21" name="Rectangle 20"/>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021884"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מקור — היהודים בארצות האסלאם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33</a:t>
            </a:r>
          </a:p>
        </p:txBody>
      </p:sp>
      <p:sp>
        <p:nvSpPr>
          <p:cNvPr id="9" name="Rounded Rectangle 8"/>
          <p:cNvSpPr/>
          <p:nvPr/>
        </p:nvSpPr>
        <p:spPr>
          <a:xfrm>
            <a:off x="731520" y="1554378"/>
            <a:ext cx="10725912" cy="384068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627530"/>
            <a:ext cx="10451592" cy="3694379"/>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נאמנותם של היהודים ללאומיות האלג'יראית מוטלת בספק - המשך</a:t>
            </a:r>
          </a:p>
          <a:p>
            <a:pPr rtl="1" algn="r">
              <a:spcAft>
                <a:spcPts val="500"/>
              </a:spcAft>
            </a:pPr>
            <a:r>
              <a:rPr sz="2600" b="0">
                <a:solidFill>
                  <a:srgbClr val="212430"/>
                </a:solidFill>
                <a:latin typeface="Noto Sans Hebrew"/>
                <a:cs typeface="Noto Sans Hebrew"/>
              </a:rPr>
              <a:t>במכתב יש ביטוי להתערערות הביטחון הבסיסי של היהודים באלג'יריה</a:t>
            </a:r>
          </a:p>
        </p:txBody>
      </p:sp>
      <p:sp>
        <p:nvSpPr>
          <p:cNvPr id="11" name="Rectangle 10"/>
          <p:cNvSpPr/>
          <p:nvPr/>
        </p:nvSpPr>
        <p:spPr>
          <a:xfrm>
            <a:off x="11338560" y="1627530"/>
            <a:ext cx="64008" cy="3694379"/>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021884"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תהליך הדה־קולוניזציה וגורל היהודים בארצות האסלאם</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4</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33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תהליך הדה־קולוניזציה וגורל היהודים בארצות האסלאם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33</a:t>
            </a:r>
          </a:p>
        </p:txBody>
      </p:sp>
      <p:sp>
        <p:nvSpPr>
          <p:cNvPr id="9" name="Rounded Rectangle 8"/>
          <p:cNvSpPr/>
          <p:nvPr/>
        </p:nvSpPr>
        <p:spPr>
          <a:xfrm>
            <a:off x="6217920" y="1419352"/>
            <a:ext cx="5239512" cy="411073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1935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833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8336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4678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השפעה של מלחמת העצמאות</a:t>
            </a:r>
          </a:p>
        </p:txBody>
      </p:sp>
      <p:sp>
        <p:nvSpPr>
          <p:cNvPr id="14" name="TextBox 13"/>
          <p:cNvSpPr txBox="1"/>
          <p:nvPr/>
        </p:nvSpPr>
        <p:spPr>
          <a:xfrm>
            <a:off x="6355080" y="2077720"/>
            <a:ext cx="4965192" cy="336092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המלחמה הגבירה את המתח בין יהודים ובין מוסלמים ואת האיבה של הציבור המוסלמי כלפי היהודים, בייחוד במדינות שנלחמו נגד ישראל (מצרים, סוריה, עירק, לבנון). במדינות רבות פרצו פרעות נגד יהודים (מצרים, עירק, לוב, מרוקו) – יהודים נרצחו ונפצעו, רכושם נבזז, חנויות ובתים של יהודים הועלו באש, בתי כנסת נבזזו</a:t>
            </a:r>
          </a:p>
        </p:txBody>
      </p:sp>
      <p:sp>
        <p:nvSpPr>
          <p:cNvPr id="15" name="Rounded Rectangle 14"/>
          <p:cNvSpPr/>
          <p:nvPr/>
        </p:nvSpPr>
        <p:spPr>
          <a:xfrm>
            <a:off x="731520" y="1419352"/>
            <a:ext cx="5239512" cy="411073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1935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833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8336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4678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השפעה של הקמת מדינת ישראל</a:t>
            </a:r>
          </a:p>
        </p:txBody>
      </p:sp>
      <p:sp>
        <p:nvSpPr>
          <p:cNvPr id="20" name="TextBox 19"/>
          <p:cNvSpPr txBox="1"/>
          <p:nvPr/>
        </p:nvSpPr>
        <p:spPr>
          <a:xfrm>
            <a:off x="868680" y="2077720"/>
            <a:ext cx="4965192" cy="336092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רוב היהודים בארצות האלה קיבלו בהתלהבות את הקמת המדינה, דבר שהוביל להחרפה נוספת במתיחות בין מוסלמים ליהודים.</a:t>
            </a:r>
          </a:p>
          <a:p>
            <a:pPr rtl="1" algn="r">
              <a:spcAft>
                <a:spcPts val="500"/>
              </a:spcAft>
            </a:pPr>
            <a:r>
              <a:rPr sz="2000" b="0">
                <a:solidFill>
                  <a:srgbClr val="212430"/>
                </a:solidFill>
                <a:latin typeface="Noto Sans Hebrew"/>
                <a:cs typeface="Noto Sans Hebrew"/>
              </a:rPr>
              <a:t>ביוני 1946 ובספטמבר 1947 כונסו שתי ישיבות של הוועדה המדינית של הליגה הערבית, ובהן הוחלט לפגוע ביהודים שחיו במדינות ערב באמצעות שלילת אזרחותם, החרמת רכושם ועוד</a:t>
            </a:r>
          </a:p>
        </p:txBody>
      </p:sp>
      <p:sp>
        <p:nvSpPr>
          <p:cNvPr id="21" name="Rectangle 20"/>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167067"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תהליך הדה־קולוניזציה וגורל היהודים בארצות האסלאם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33</a:t>
            </a:r>
          </a:p>
        </p:txBody>
      </p:sp>
      <p:sp>
        <p:nvSpPr>
          <p:cNvPr id="9" name="Rounded Rectangle 8"/>
          <p:cNvSpPr/>
          <p:nvPr/>
        </p:nvSpPr>
        <p:spPr>
          <a:xfrm>
            <a:off x="731520" y="1651762"/>
            <a:ext cx="10725912" cy="364591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724914"/>
            <a:ext cx="10451592" cy="3499611"/>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השפעה של מלחמת סיני ומלחמת ששת הימים</a:t>
            </a:r>
          </a:p>
          <a:p>
            <a:pPr rtl="1" algn="r">
              <a:spcAft>
                <a:spcPts val="500"/>
              </a:spcAft>
            </a:pPr>
            <a:r>
              <a:rPr sz="2600" b="0">
                <a:solidFill>
                  <a:srgbClr val="212430"/>
                </a:solidFill>
                <a:latin typeface="Noto Sans Hebrew"/>
                <a:cs typeface="Noto Sans Hebrew"/>
              </a:rPr>
              <a:t>הידרדרות במצב היהודים במצרים בעקבות מלחמת סיני, פרעות בלוב (1967)</a:t>
            </a:r>
          </a:p>
        </p:txBody>
      </p:sp>
      <p:sp>
        <p:nvSpPr>
          <p:cNvPr id="11" name="Rectangle 10"/>
          <p:cNvSpPr/>
          <p:nvPr/>
        </p:nvSpPr>
        <p:spPr>
          <a:xfrm>
            <a:off x="11338560" y="1724914"/>
            <a:ext cx="64008" cy="3499611"/>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167067"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9312249"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תהליך הדה-קולוניזציה וגורל היהודים בארצות האסלאם</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5</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33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תהליך הדה-קולוניזציה וגורל היהודים בארצות האסלאם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33</a:t>
            </a:r>
          </a:p>
        </p:txBody>
      </p:sp>
      <p:sp>
        <p:nvSpPr>
          <p:cNvPr id="9" name="Rounded Rectangle 8"/>
          <p:cNvSpPr/>
          <p:nvPr/>
        </p:nvSpPr>
        <p:spPr>
          <a:xfrm>
            <a:off x="6217920" y="1446784"/>
            <a:ext cx="5239512" cy="405587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78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ההשפעה של מלחמת העצמאות</a:t>
            </a:r>
          </a:p>
        </p:txBody>
      </p:sp>
      <p:sp>
        <p:nvSpPr>
          <p:cNvPr id="14" name="TextBox 13"/>
          <p:cNvSpPr txBox="1"/>
          <p:nvPr/>
        </p:nvSpPr>
        <p:spPr>
          <a:xfrm>
            <a:off x="63550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המלחמה הגבירה את המתח בין יהודים ובין מוסלמים ואת האיבה של הציבור המוסלמי כלפי היהודים, בייחוד במדינות שנלחמו נגד ישראל (מצרים, סוריה, עירק, לבנון). במדינות רבות פרצו פרעות נגד יהודים (מצרים, עירק, לוב, מרוקו) – יהודים נרצחו ונפצעו, רכושם נבזז, חנויות ובתים של יהודים הועלו באש, בתי כנסת נבזזו</a:t>
            </a:r>
          </a:p>
        </p:txBody>
      </p:sp>
      <p:sp>
        <p:nvSpPr>
          <p:cNvPr id="15" name="Rounded Rectangle 14"/>
          <p:cNvSpPr/>
          <p:nvPr/>
        </p:nvSpPr>
        <p:spPr>
          <a:xfrm>
            <a:off x="731520" y="1446784"/>
            <a:ext cx="5239512" cy="405587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78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ההשפעה של מלחמת סיני ומלחמת ששת הימים</a:t>
            </a:r>
          </a:p>
        </p:txBody>
      </p:sp>
      <p:sp>
        <p:nvSpPr>
          <p:cNvPr id="20" name="TextBox 19"/>
          <p:cNvSpPr txBox="1"/>
          <p:nvPr/>
        </p:nvSpPr>
        <p:spPr>
          <a:xfrm>
            <a:off x="8686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הידרדרות במצב היהודים במצרים בעקבות מלחמת סיני, פרעות בלוב (1967)</a:t>
            </a:r>
          </a:p>
        </p:txBody>
      </p:sp>
      <p:sp>
        <p:nvSpPr>
          <p:cNvPr id="21" name="Rectangle 20"/>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312249"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תהליך הדה-קולוניזציה וגורל היהודים בארצות האסלאם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33</a:t>
            </a:r>
          </a:p>
        </p:txBody>
      </p:sp>
      <p:sp>
        <p:nvSpPr>
          <p:cNvPr id="9" name="Rounded Rectangle 8"/>
          <p:cNvSpPr/>
          <p:nvPr/>
        </p:nvSpPr>
        <p:spPr>
          <a:xfrm>
            <a:off x="6217920" y="1500886"/>
            <a:ext cx="5239512" cy="394766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50088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64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6489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2831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גורם אידאולוגי</a:t>
            </a:r>
          </a:p>
        </p:txBody>
      </p:sp>
      <p:sp>
        <p:nvSpPr>
          <p:cNvPr id="14" name="TextBox 13"/>
          <p:cNvSpPr txBox="1"/>
          <p:nvPr/>
        </p:nvSpPr>
        <p:spPr>
          <a:xfrm>
            <a:off x="6355080" y="2159254"/>
            <a:ext cx="4965192" cy="319785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התפתחות תודעה לאומית עצמית של העמים המקומיים בארצות הכיבוש בהשפעת רעיונות הדמוקרטיה והליברליזם והזכות להגדרה עצמית שלמדו מן המעצמות הכובשות, ואימוץ רעיונות אלה כדי להשתחרר מן המעצמות</a:t>
            </a:r>
          </a:p>
        </p:txBody>
      </p:sp>
      <p:sp>
        <p:nvSpPr>
          <p:cNvPr id="15" name="Rounded Rectangle 14"/>
          <p:cNvSpPr/>
          <p:nvPr/>
        </p:nvSpPr>
        <p:spPr>
          <a:xfrm>
            <a:off x="731520" y="1500886"/>
            <a:ext cx="5239512" cy="394766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50088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64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6489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2831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גורם כלכלי</a:t>
            </a:r>
          </a:p>
        </p:txBody>
      </p:sp>
      <p:sp>
        <p:nvSpPr>
          <p:cNvPr id="20" name="TextBox 19"/>
          <p:cNvSpPr txBox="1"/>
          <p:nvPr/>
        </p:nvSpPr>
        <p:spPr>
          <a:xfrm>
            <a:off x="868680" y="2159254"/>
            <a:ext cx="4965192" cy="319785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המשבר הכלכלי הקשה של המעצמות הקולוניאליות (בריטניה וצרפת) בעקבות ההרס הגדול של מלחמת העולם השנייה; עלות החזקת השלטון הקולוניאלי, הצבא והמנהל הפכה לנטל כבד מדי על כלכלתן של מעצמות אלו, והן העדיפו להשקיע את המשאבים בשיקומן הפנימי</a:t>
            </a:r>
          </a:p>
        </p:txBody>
      </p:sp>
      <p:sp>
        <p:nvSpPr>
          <p:cNvPr id="21" name="Rectangle 20"/>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312249"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תהליך הדה-קולוניזציה וגורל היהודים בארצות האסלאם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33</a:t>
            </a:r>
          </a:p>
        </p:txBody>
      </p:sp>
      <p:sp>
        <p:nvSpPr>
          <p:cNvPr id="9" name="Rounded Rectangle 8"/>
          <p:cNvSpPr/>
          <p:nvPr/>
        </p:nvSpPr>
        <p:spPr>
          <a:xfrm>
            <a:off x="6217920" y="1266444"/>
            <a:ext cx="5239512"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6644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גורם פוליטי</a:t>
            </a:r>
          </a:p>
        </p:txBody>
      </p:sp>
      <p:sp>
        <p:nvSpPr>
          <p:cNvPr id="14" name="TextBox 13"/>
          <p:cNvSpPr txBox="1"/>
          <p:nvPr/>
        </p:nvSpPr>
        <p:spPr>
          <a:xfrm>
            <a:off x="63550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שינוי במאזן הכוחות העולמי לאחר מלחמת העולם השנייה – עליית שתי מעצמות על חדשות (ארצות הברית וברית המועצות) שהתנגדו לקולוניאליזם מסיבות אידאולוגיות ואינטרסים פוליטיים (רצון להרחיב את אזורי ההשפעה שלהן), והחלשות המעצמות הקולוניאליות המסורתיות. דעת הקהל בארצות המערב הפכה לעוינת כלפי המשך השליטה בעמים אחרים</a:t>
            </a:r>
          </a:p>
        </p:txBody>
      </p:sp>
      <p:sp>
        <p:nvSpPr>
          <p:cNvPr id="15" name="Rounded Rectangle 14"/>
          <p:cNvSpPr/>
          <p:nvPr/>
        </p:nvSpPr>
        <p:spPr>
          <a:xfrm>
            <a:off x="731520" y="1266444"/>
            <a:ext cx="5239512"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6644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על פי קטע המקור</a:t>
            </a:r>
          </a:p>
        </p:txBody>
      </p:sp>
      <p:sp>
        <p:nvSpPr>
          <p:cNvPr id="20" name="TextBox 19"/>
          <p:cNvSpPr txBox="1"/>
          <p:nvPr/>
        </p:nvSpPr>
        <p:spPr>
          <a:xfrm>
            <a:off x="8686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השפעת הסכסוך הישראלי-ערבי ומלחמת העצמאות ("בגלל המלחמה הזאת נפגעה הקהילה ונקלעה למצב שאין לקנא בו", "הפסקת הקרבות לא שמה קץ לסבלותיה"). המלחמה גרמה לממשלות ולציבור בארצות האסלאם לזהות את היהודים המקומיים עם מדינת ישראל, לראות בהם אויבים ובוגדים, ולהטיל עליהם הגבלות ורדיפות</a:t>
            </a:r>
          </a:p>
        </p:txBody>
      </p:sp>
      <p:sp>
        <p:nvSpPr>
          <p:cNvPr id="21" name="Rectangle 20"/>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312249"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תהליך הדה-קולוניזציה וגורל היהודים בארצות האסלאם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33</a:t>
            </a:r>
          </a:p>
        </p:txBody>
      </p:sp>
      <p:sp>
        <p:nvSpPr>
          <p:cNvPr id="9" name="Rounded Rectangle 8"/>
          <p:cNvSpPr/>
          <p:nvPr/>
        </p:nvSpPr>
        <p:spPr>
          <a:xfrm>
            <a:off x="8010144" y="1174496"/>
            <a:ext cx="3447288" cy="4600448"/>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174496"/>
            <a:ext cx="3447288"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665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201928"/>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גורמים נוספים (על פי מה שלמד)</a:t>
            </a:r>
          </a:p>
        </p:txBody>
      </p:sp>
      <p:sp>
        <p:nvSpPr>
          <p:cNvPr id="14" name="TextBox 13"/>
          <p:cNvSpPr txBox="1"/>
          <p:nvPr/>
        </p:nvSpPr>
        <p:spPr>
          <a:xfrm>
            <a:off x="8147304" y="2088896"/>
            <a:ext cx="3172968" cy="3594607"/>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תהליך הדה-קולוניזציה ועזיבת המעצמות האירופיות. היהודים שנתפסו כבעלי ברית של השלטון הקולוניאלי איבדו את הגנתו ונשארו חשופים מול הרוב הלאומני הערבי; עליית הלאומיות הערבית והתגברות האנטישמיות המקומית; פעילות התנועה הציונית (שליחים מהארץ, עידוד עלייה, הקמת המחתרת היהודית) שעוררה את חמת השלטונות</a:t>
            </a:r>
          </a:p>
        </p:txBody>
      </p:sp>
      <p:sp>
        <p:nvSpPr>
          <p:cNvPr id="15" name="Rounded Rectangle 14"/>
          <p:cNvSpPr/>
          <p:nvPr/>
        </p:nvSpPr>
        <p:spPr>
          <a:xfrm>
            <a:off x="4370832" y="1174496"/>
            <a:ext cx="3447288" cy="4600448"/>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174496"/>
            <a:ext cx="3447288"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665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201928"/>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דרך תגובה נוספת (על פי מה שלמד)</a:t>
            </a:r>
          </a:p>
        </p:txBody>
      </p:sp>
      <p:sp>
        <p:nvSpPr>
          <p:cNvPr id="20" name="TextBox 19"/>
          <p:cNvSpPr txBox="1"/>
          <p:nvPr/>
        </p:nvSpPr>
        <p:spPr>
          <a:xfrm>
            <a:off x="4507992" y="2088896"/>
            <a:ext cx="3172968" cy="3594607"/>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עלייה המונית למדינת ישראל (עלייה חוקית במבצעים כמו "עזרא ונחמיה" או "מרבד הקסמים", וכן עלייה חשאית/בלתי חוקית דרך מדינות שלישיות)</a:t>
            </a:r>
          </a:p>
        </p:txBody>
      </p:sp>
      <p:sp>
        <p:nvSpPr>
          <p:cNvPr id="21" name="Rounded Rectangle 20"/>
          <p:cNvSpPr/>
          <p:nvPr/>
        </p:nvSpPr>
        <p:spPr>
          <a:xfrm>
            <a:off x="731520" y="1174496"/>
            <a:ext cx="3447288" cy="4600448"/>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174496"/>
            <a:ext cx="3447288" cy="751840"/>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309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30960"/>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201928"/>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שער העיתון הסובייטי "קרוקודיל", 1960 - אפריקה</a:t>
            </a:r>
          </a:p>
        </p:txBody>
      </p:sp>
      <p:sp>
        <p:nvSpPr>
          <p:cNvPr id="26" name="TextBox 25"/>
          <p:cNvSpPr txBox="1"/>
          <p:nvPr/>
        </p:nvSpPr>
        <p:spPr>
          <a:xfrm>
            <a:off x="868680" y="2017776"/>
            <a:ext cx="3172968" cy="3665727"/>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קרדיט: שאלון 2261</a:t>
            </a:r>
          </a:p>
        </p:txBody>
      </p:sp>
      <p:sp>
        <p:nvSpPr>
          <p:cNvPr id="27" name="Rectangle 26"/>
          <p:cNvSpPr/>
          <p:nvPr/>
        </p:nvSpPr>
        <p:spPr>
          <a:xfrm>
            <a:off x="731520"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2876702"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5021884"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7167067" y="6016752"/>
            <a:ext cx="2090318"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9312249" y="6016752"/>
            <a:ext cx="2090318"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קריקטורה סובייטית על הדה-קולוניזציה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33</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28.png"/>
          <p:cNvPicPr>
            <a:picLocks noChangeAspect="1"/>
          </p:cNvPicPr>
          <p:nvPr/>
        </p:nvPicPr>
        <p:blipFill>
          <a:blip r:embed="rId3"/>
          <a:stretch>
            <a:fillRect/>
          </a:stretch>
        </p:blipFill>
        <p:spPr>
          <a:xfrm>
            <a:off x="1818399" y="1005840"/>
            <a:ext cx="3769840" cy="4800599"/>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קריקטורה מהשבועון הסובייטי "קרוקודיל", גיליון 25 מ-1960: דמות אפריקאית גדולה עם כלי ארוך ודמויות קטנות מתחתיה. תוויות בצדי הקריקטורה מסבירות את הדמויות. הקריקטורה קשורה לתהליך סיום השלטון הקולוניאלי.</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Krokodil No. 25, 1960; נספח לשאלון 022261, שאלה 10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2261 | קיץ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22 מתוך 33</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10. מקור — היהודים בארצות האסלאם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לפניך קטע מקור ממכתב ששלחה הפל"ן (FLN), שהייתה תנועת השחרור הלאומית של אלג'יריה, אל הקהילה היהודית באלג'יריה בשנת 1956.</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"האלג'יראים ממוצא יהודי עדיין לא התגברו על מבוכת מצפונם וגם לא בחרו באיזה כיוון לפנות. הבה נקווה שהם ילכו ברובם בדרך של אלה שנענו לקריאתה של המולדת הנדיבה, תמכו במהפכה וכבר תבעו בגאווה את לאומיותם האלג'ירית. חרף שתיקתו של הרב הראשי של אלג'יר, המנוגדת לגישתו המעודדת של הארכיבישוף [איש דת בכיר בנצרות], שקם באומץ ובפומבי נגד הזרם וגינה את האי־צדק הקולוניאלי, רובם הגדול של האלג'יראים נמנעו מלהתייחס אל הקהילה היהודית כמי שעברה באופן סופי לשורות האויב.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משום שהפל"ן [תנועת השחרור הלאומית של אלג'יריה], רואה ביהודים האלג'יראים בנים של מולדתנו, היא מקווה שמנהיגי הקהילה היהודית ינהגו בחוכמה ויתרמו לבנייתה של אלג'יריה חופשית שיש בה אחווה אמיתית. הפל"ן משוכנעת שהם יבינו שמחובתם ולטובת האינטרס הברור מאליו של כלל הקהילה היהודית, לחדול מלהישאר "מעל להמולה" [להימנע ממעורבות], ולגנות בלא היסוס את המשטר הקולוניאלי הצרפתי הגוסס ולהכריז על בחירתם בלאומיות האלג'ירית".</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2261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23 מתוך 33</a:t>
            </a:r>
          </a:p>
        </p:txBody>
      </p:sp>
      <p:sp>
        <p:nvSpPr>
          <p:cNvPr id="9" name="Rounded Rectangle 8"/>
          <p:cNvSpPr/>
          <p:nvPr/>
        </p:nvSpPr>
        <p:spPr>
          <a:xfrm>
            <a:off x="731520" y="1051560"/>
            <a:ext cx="10725912" cy="398272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83641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על פי מה שלמדת, הצג את ההשפעה של תהליך הדה־קולוניזציה על היהודים בארצות האסלאם החל בשנות הארבעים של המאה ה־20.</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כיצד השפעה זו באה לידי ביטוי במכתב של תנועת השחרור הלאומית של אלג'יריה. הבא שתי דוגמאות מן המכתב.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(17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שני גורמים נוספים (מלבד תהליך הדה־קולוניזציה) שהשפיעו על גורל יהודי ארצות האסלאם משנות הארבעים של המאה ה־20 ועד סוף שנות השישים של המאה ה־20.</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תאר כיצד אחד מן הגורמים שהסברת השפיע על גורל היהודים במדינה שלמדת עליה.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(16 נקודות)</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24 מתוך 33</a:t>
            </a:r>
          </a:p>
        </p:txBody>
      </p:sp>
      <p:sp>
        <p:nvSpPr>
          <p:cNvPr id="9" name="Rounded Rectangle 8"/>
          <p:cNvSpPr/>
          <p:nvPr/>
        </p:nvSpPr>
        <p:spPr>
          <a:xfrm>
            <a:off x="731520" y="1051560"/>
            <a:ext cx="10725912" cy="474268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9638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10. מקור — היהודים בארצות האסלאם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ההשפעה של תהליך הדה־קולוניזציה על היהודים בארצות האסלאם: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התגברות המתח בין מוסלמים ליהודים משום שהיהודים נחשבו לתומכי המעצמה הקולוניאלית.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התערערות הביטחון הבסיסי של היהודים במדינות שהשתחררו מן השלטון הקולוניאלי משום שהשלטון הקולוניאלי דאג לביטחונם והגן עליהם מפני האוכלוסייה המקומית.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התחזקות הזהות הלאומית במדינות אלה לוותה באימוץ של מאפיינים מוסלמיים ובשנאת זרים והכבידה על היהודים להשתלב בתהליך הדה־קולוניזציה.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בעקבות התגברות המתיחות בין מוסלמים ליהודים פרצו בכמה מן המדינות פרעות של תושבי המקום ביהודים.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כיצד השפעה זו באה לידי ביטוי במכתב של תנועת השחרור הלאומית של אלג'יריה: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במכתב יש ביטוי להתגברות המתח בין ערבים מוסלמים ובין המיעוט היהודי באלג'יריה בעקבות תהליך הדה־קולוניזציה.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דוגמאות: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25 מתוך 33</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נאמנותם של היהודים ללאומיות האלג'יראית מוטלת בספק: "הם עדיין לא התגברו על מבוכתם מצפונם ולא בחרו לאיזה כיוון לפנות".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הדגשת "שתיקתו של הרב הראשי האלג'יראי", והצגתה באור שלילי באמצעות יצירת ניגוד בינה ובין "הגישה המעודדת והאמיצה של הארכיבישוף שגינה את האי־צדק הקולוניאלי".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הקהילה היהודית נדרשה לבחור צד ו"לגנות בלי היסוס את המשטר הקולוניאלי", שאם לא כן היא עתידה להיראות "כמי שעברה באופן סופי לשורות האויב".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במכתב יש ביטוי להתערערות הביטחון הבסיסי של היהודים באלג'יריה.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דוגמה: אל הקריאה לתמוך במהפכה הלאומית נלווה איום מרומז כלפי היהודים "שמחובתם ולטובת האינטרס הברור מאליו של כלל הקהילה היהודית".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192–194; לילך 2, עמ' 160–168; מט"ח 2, עמ' 142–144; רכס 2, עמ' 187–199; שזר 2, עמ' 142–143.</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גורמים נוספים שהשפיעו על גורל היהודים בארצות האסלאם משנות הארבעים עד סוף שנות השישים של המאה ה־20:</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תשפ"א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26 מתוך 33</a:t>
            </a:r>
          </a:p>
        </p:txBody>
      </p:sp>
      <p:sp>
        <p:nvSpPr>
          <p:cNvPr id="9" name="Rounded Rectangle 8"/>
          <p:cNvSpPr/>
          <p:nvPr/>
        </p:nvSpPr>
        <p:spPr>
          <a:xfrm>
            <a:off x="731520" y="1051560"/>
            <a:ext cx="10725912" cy="378561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639312"/>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מלחמת העצמאות.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מדינת 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התגברות הלאומיות בארצות אלה.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תמיכת היהודים בתנועה הציונית והתגברות הפעילות הציונית בארצות אלה.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מדיניות "חיסול גלויות" שנקטה מדינת ישראל – העלאת קהילות שלמות מארצות אלה לישראל.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כיצד אחד מן הגורמים השפיע על גורל היהודים במדינה שלמדת עליה: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התלמיד צריך לתאר.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191–196, 276–277; לילך 2, עמ' 160–168, 220; מט"ח 2, עמ' 142–147; רכס 2, עמ' 187–199, 280; שזר 2, עמ' 142–148.</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27 מתוך 33</a:t>
            </a:r>
          </a:p>
        </p:txBody>
      </p:sp>
      <p:sp>
        <p:nvSpPr>
          <p:cNvPr id="9" name="Rounded Rectangle 8"/>
          <p:cNvSpPr/>
          <p:nvPr/>
        </p:nvSpPr>
        <p:spPr>
          <a:xfrm>
            <a:off x="731520" y="1051560"/>
            <a:ext cx="10725912" cy="445414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30784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12. תהליך הדה־קולוניזציה וגורל היהודים בארצות האסלאם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הסבר גורם אידאולוגי אחד, גורם כלכלי אחד וגורם פוליטי אחד לתהליך הדה־קולוניזציה.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(16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מלחמת העולם השנייה והקמת מדינת ישראל היו נקודות מפנה בתולדות הקהילות היהודיות בארצות האסלאם.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נמק טענה זו באמצעות שתי עובדות היסטוריות. (17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12. תהליך הדה־קולוניזציה וגורל היהודים בארצות האסלאם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גורמים לתהליך הדה־קולוניזציה: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אידאולוגיים – התפתחות רעיון הלאומיות; התנגדות אידאולוגית של שתי מעצמות העל לקולוניאליזם המסורתי; התנגדות לקולוניאליזם בדעת הקהל בעולם.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כלכליים – משבר כלכלי בבריטניה ובצרפת לאחר מלחמת העולם השנייה; ירידה ברווחיות המושבות.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28 מתוך 33</a:t>
            </a:r>
          </a:p>
        </p:txBody>
      </p:sp>
      <p:sp>
        <p:nvSpPr>
          <p:cNvPr id="9" name="Rounded Rectangle 8"/>
          <p:cNvSpPr/>
          <p:nvPr/>
        </p:nvSpPr>
        <p:spPr>
          <a:xfrm>
            <a:off x="731520" y="1051560"/>
            <a:ext cx="10725912" cy="379984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65353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גורמים פוליטיים – שינוי ביחסי הכוחות בעולם והשפעת "המלחמה הקרה"; המאבק של התנועות הלאומיות בארצות שהיו תחת שלטון קולוניאלי; השפעת האו"ם; הקמת "הליגה הערבית"; השפעת מלחמת העולם השנייה על אזרחי הקולוניות.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159–164; לילך 2, עמ' 123, מט"ח 2, עמ' 132–133; רכס 2, עמ' 158–159; שזר 2, עמ' 115–116.</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מלחמת העולם השנייה והקמת מדינת ישראל – נקודות מפנה בתולדות הקהילות היהודיות בארצות האסלאם: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מלחמת העולם השנייה: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הידיעות שהגיעו לארצות אלה בדבר מצבם של יהודי אירופה התפתחות המאבק למען הבית הלאומי, מגעים עם גורמים יהודיים שונים והימצאות פליטים יהודים מאירופה (במרוקו, אירן, טורקיה) הביאו להתעוררות התודעה הלאומית היהודית.</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נבצרים תשפ"ב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29 מתוך 33</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תהליך הדה־קולוניזציה קיבל תאוצה בעקבות מלחמת העולם השנייה, וגרם להידרדרות במצבם של היהודים בארצות האסלאם: איבוד ההגנה והחסות של השלטון הקולוניאלי, פרעות של תושבי המקום ביהודים שנתפסו כחלק מן השלטון השנוא, שנאת זרים בשל התחזקות הזהות הלאומית בארצות אלה, והחשש של היהודים למצבם כאשר יזכו ארצות אלה בעצמאות – האם יוכלו להישאר בהן תחת שלטון מוסלמי עצמאי.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מדינת 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רוב היהודים בארצות אלה קיבלו בהתלהבות את הקמת המדינה דבר שהוביל להחרפה במתיחות בין מוסלמים ליהודים.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במדינות רבות פרצו פרעות נגד היהודים. יהודים נרצחו ונפצעו, רכושם נבזז, חנויות ובתים שלהם הועלו באש, בתי כנסת נבזזו. בייחוד במדינות שנלחמו נגד 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ממשלת ישראל נקטה מדיניות של "חיסול גלויות" והעלתה קהילות שלמות של יהודים מארצות אלה למדינת ישראל.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190–198; לילך 2, עמ' 160–168; מט"ח 2, עמ' 142–144; רכס 2, עמ' 187–199; שזר 2, עמ' 142–148.</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30 מתוך 33</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הדה-קולוניזציה, גורל היהודים בארצות האסלאם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דה־קולוניזציה; גורל היהודים בארצות האסלאם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מקור — היהודים בארצות האסלאם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תהליך הדה־קולוניזציה וגורל היהודים בארצות האסלאם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תהליך הדה-קולוניזציה וגורל היהודים בארצות האסלאם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א. מהו תהליך הדה-קולוניזציה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השפעת מלחמת העצמאות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ההשפעה של הקמת מדינת ישראל</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31 מתוך 33</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32 מתוך 33</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"סיום הנוכחות היהודית בארצות האסלאם - עת־מול" - גם בעמוד הנושא, בלשונית "סרטון".</a:t>
            </a:r>
          </a:p>
          <a:p>
            <a:pPr rtl="1" algn="r">
              <a:spcAft>
                <a:spcPts val="500"/>
              </a:spcAft>
            </a:pPr>
            <a:r>
              <a:rPr sz="1800" b="0">
                <a:solidFill>
                  <a:srgbClr val="212430"/>
                </a:solidFill>
                <a:latin typeface="Noto Sans Hebrew"/>
                <a:cs typeface="Noto Sans Hebrew"/>
              </a:rPr>
              <a:t>https://www.youtube.com/watch?v=d96hZXBoCsM</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33 מתוך 33</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