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86" r:id="rId37"/>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עלייה וקליטה בשנות החמישים והשישים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31</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תפיסת "הרב־תרבותיות"</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מקור — קליטת העלייה בשנות החמישים והשישים</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C58B2B"/>
                </a:solidFill>
                <a:latin typeface="Noto Serif Hebrew"/>
                <a:cs typeface="Noto Serif Hebrew"/>
              </a:rPr>
              <a:t>יחידה 3</a:t>
            </a:r>
          </a:p>
          <a:p>
            <a:pPr rtl="1" algn="r">
              <a:spcAft>
                <a:spcPts val="500"/>
              </a:spcAft>
            </a:pPr>
            <a:r>
              <a:rPr sz="1900" b="0">
                <a:solidFill>
                  <a:srgbClr val="212430"/>
                </a:solidFill>
                <a:latin typeface="Noto Sans Hebrew"/>
                <a:cs typeface="Noto Sans Hebrew"/>
              </a:rPr>
              <a:t>מקור - העלייה בשנות החמישים והשישים של המאה ה־20</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תפיסת "הרב־תרבותיות"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תפיסת "הרב־תרבותיות"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31</a:t>
            </a:r>
          </a:p>
        </p:txBody>
      </p:sp>
      <p:sp>
        <p:nvSpPr>
          <p:cNvPr id="9" name="Rounded Rectangle 8"/>
          <p:cNvSpPr/>
          <p:nvPr/>
        </p:nvSpPr>
        <p:spPr>
          <a:xfrm>
            <a:off x="6217920" y="1717293"/>
            <a:ext cx="5239512" cy="351485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717293"/>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8130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744725"/>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 תפיסת ה"רב תרבותיות"</a:t>
            </a:r>
          </a:p>
        </p:txBody>
      </p:sp>
      <p:sp>
        <p:nvSpPr>
          <p:cNvPr id="14" name="TextBox 13"/>
          <p:cNvSpPr txBox="1"/>
          <p:nvPr/>
        </p:nvSpPr>
        <p:spPr>
          <a:xfrm>
            <a:off x="6355080" y="2375662"/>
            <a:ext cx="4965192"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תפיסה הדוגלת בפלורליזם חברתי־תרבותי מכירה בצורך בחברה מגוונת, רבת פנים, פלורליזם. יחס שווה לכל התרבויות, כל תרבות תורמת לחברה</a:t>
            </a:r>
          </a:p>
        </p:txBody>
      </p:sp>
      <p:sp>
        <p:nvSpPr>
          <p:cNvPr id="15" name="Rounded Rectangle 14"/>
          <p:cNvSpPr/>
          <p:nvPr/>
        </p:nvSpPr>
        <p:spPr>
          <a:xfrm>
            <a:off x="731520" y="1717293"/>
            <a:ext cx="5239512" cy="351485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717293"/>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78130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744725"/>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מדיניות הקליטה הישירה</a:t>
            </a:r>
          </a:p>
        </p:txBody>
      </p:sp>
      <p:sp>
        <p:nvSpPr>
          <p:cNvPr id="20" name="TextBox 19"/>
          <p:cNvSpPr txBox="1"/>
          <p:nvPr/>
        </p:nvSpPr>
        <p:spPr>
          <a:xfrm>
            <a:off x="868680" y="2375662"/>
            <a:ext cx="4965192"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הפניית העולים ליישובים שבהם הם בחרו לחיות והענקת סל קליטה שמאפשרת לעולה לנהל את חייו בלי הכוונת המדינה</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תפיסת "הרב־תרבותיות"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31</a:t>
            </a:r>
          </a:p>
        </p:txBody>
      </p:sp>
      <p:sp>
        <p:nvSpPr>
          <p:cNvPr id="9" name="Rounded Rectangle 8"/>
          <p:cNvSpPr/>
          <p:nvPr/>
        </p:nvSpPr>
        <p:spPr>
          <a:xfrm>
            <a:off x="6217920" y="1443736"/>
            <a:ext cx="5239512" cy="40619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3736"/>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20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נקיטת עמדה סובלנית כלפי התרבות והלשון של העולים</a:t>
            </a:r>
          </a:p>
        </p:txBody>
      </p:sp>
      <p:sp>
        <p:nvSpPr>
          <p:cNvPr id="14" name="TextBox 13"/>
          <p:cNvSpPr txBox="1"/>
          <p:nvPr/>
        </p:nvSpPr>
        <p:spPr>
          <a:xfrm>
            <a:off x="6355080" y="2287016"/>
            <a:ext cx="4965192" cy="312724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פרסום דברי הסבר ברוסית ובאמהרית, שימור תרבות המוצא של העולים במקביל לתרבות הישראלית.</a:t>
            </a:r>
          </a:p>
          <a:p>
            <a:pPr rtl="1" algn="r">
              <a:spcAft>
                <a:spcPts val="500"/>
              </a:spcAft>
            </a:pPr>
            <a:r>
              <a:rPr sz="1800" b="0">
                <a:solidFill>
                  <a:srgbClr val="212430"/>
                </a:solidFill>
                <a:latin typeface="Noto Sans Hebrew"/>
                <a:cs typeface="Noto Sans Hebrew"/>
              </a:rPr>
              <a:t>ריבוי ערוצי תקשורת שפונים לקהל ממגוון תרבויות בחברה הישראלית (ערבית; מסורתית; מזרחית; חרדית; רוסית), ונותנים ביטוי לשונות.</a:t>
            </a:r>
          </a:p>
          <a:p>
            <a:pPr rtl="1" algn="r">
              <a:spcAft>
                <a:spcPts val="500"/>
              </a:spcAft>
            </a:pPr>
            <a:r>
              <a:rPr sz="1800" b="0">
                <a:solidFill>
                  <a:srgbClr val="212430"/>
                </a:solidFill>
                <a:latin typeface="Noto Sans Hebrew"/>
                <a:cs typeface="Noto Sans Hebrew"/>
              </a:rPr>
              <a:t>מוסדות חינוך, תרבות וסיוע המעניקים שירותים במגוון שפות.</a:t>
            </a:r>
          </a:p>
        </p:txBody>
      </p:sp>
      <p:sp>
        <p:nvSpPr>
          <p:cNvPr id="15" name="Rounded Rectangle 14"/>
          <p:cNvSpPr/>
          <p:nvPr/>
        </p:nvSpPr>
        <p:spPr>
          <a:xfrm>
            <a:off x="731520" y="1443736"/>
            <a:ext cx="5239512" cy="40619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3736"/>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020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נקיטת עמדה סובלנית כלפי התרבות והלשון של העולים - המשך</a:t>
            </a:r>
          </a:p>
        </p:txBody>
      </p:sp>
      <p:sp>
        <p:nvSpPr>
          <p:cNvPr id="20" name="TextBox 19"/>
          <p:cNvSpPr txBox="1"/>
          <p:nvPr/>
        </p:nvSpPr>
        <p:spPr>
          <a:xfrm>
            <a:off x="868680" y="2287016"/>
            <a:ext cx="4965192" cy="312724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התגבשות של גושים פוליטיים המייצגים קבוצות מוצא או קבוצות מתרבויות מגוונות ופועלים למענן.</a:t>
            </a:r>
          </a:p>
          <a:p>
            <a:pPr rtl="1" algn="r">
              <a:spcAft>
                <a:spcPts val="500"/>
              </a:spcAft>
            </a:pPr>
            <a:r>
              <a:rPr sz="1800" b="0">
                <a:solidFill>
                  <a:srgbClr val="212430"/>
                </a:solidFill>
                <a:latin typeface="Noto Sans Hebrew"/>
                <a:cs typeface="Noto Sans Hebrew"/>
              </a:rPr>
              <a:t>התפתחות של מגוון תחומי תרבות (מוזיקה, ספרות ותאטרון) שנותנים ביטוי למגוון התרבותי בחברה</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תפיסת "הרב־תרבותיות"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31</a:t>
            </a:r>
          </a:p>
        </p:txBody>
      </p:sp>
      <p:sp>
        <p:nvSpPr>
          <p:cNvPr id="9" name="Rounded Rectangle 8"/>
          <p:cNvSpPr/>
          <p:nvPr/>
        </p:nvSpPr>
        <p:spPr>
          <a:xfrm>
            <a:off x="731520" y="1171905"/>
            <a:ext cx="10725912" cy="460562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45057"/>
            <a:ext cx="10451592" cy="4459325"/>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גידול במגוון התרבותי</a:t>
            </a:r>
          </a:p>
          <a:p>
            <a:pPr rtl="1" algn="r">
              <a:spcAft>
                <a:spcPts val="500"/>
              </a:spcAft>
            </a:pPr>
            <a:r>
              <a:rPr sz="2600" b="0">
                <a:solidFill>
                  <a:srgbClr val="212430"/>
                </a:solidFill>
                <a:latin typeface="Noto Sans Hebrew"/>
                <a:cs typeface="Noto Sans Hebrew"/>
              </a:rPr>
              <a:t>גלי עלייה מברית המועצות, מארצות המערב ומאתיופיה יצרו מציאות תרבותית מגוונת, וזו הכתיבה מדיניות קליטה סובלנית יותר, בגישה רב־תרבותית, שיש בה כדי לתת ביטוי הולם למגוון החברתי־תרבותי בישראל.</a:t>
            </a:r>
          </a:p>
          <a:p>
            <a:pPr rtl="1" algn="r">
              <a:spcAft>
                <a:spcPts val="500"/>
              </a:spcAft>
            </a:pPr>
            <a:r>
              <a:rPr sz="2600" b="0">
                <a:solidFill>
                  <a:srgbClr val="212430"/>
                </a:solidFill>
                <a:latin typeface="Noto Sans Hebrew"/>
                <a:cs typeface="Noto Sans Hebrew"/>
              </a:rPr>
              <a:t>עם הזמן הבינו מקבלי ההחלטות כי העולים ישתלבו ממילא בחברה במהלך שניים־שלושה דורות, לכן אין צורך לכפות עליהם את תפיסת "כור ההיתוך"</a:t>
            </a:r>
          </a:p>
        </p:txBody>
      </p:sp>
      <p:sp>
        <p:nvSpPr>
          <p:cNvPr id="11" name="Rectangle 10"/>
          <p:cNvSpPr/>
          <p:nvPr/>
        </p:nvSpPr>
        <p:spPr>
          <a:xfrm>
            <a:off x="11338560" y="1245057"/>
            <a:ext cx="64008" cy="445932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קליטת העלייה בשנות החמישים והשישים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קליטת העלייה בשנות החמישים והשישים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31</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מצוקה כלכלית</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מרבית העולים הגיעו ללא נכסים. הם התקשו למצוא תעסוקה ולהסתגל למקצועות חדשים שלא הורגלו אליהם או שנחשבו נחותים בעיניהם.</a:t>
            </a:r>
          </a:p>
          <a:p>
            <a:pPr rtl="1" algn="r">
              <a:spcAft>
                <a:spcPts val="500"/>
              </a:spcAft>
            </a:pPr>
            <a:r>
              <a:rPr sz="2200" b="0">
                <a:solidFill>
                  <a:srgbClr val="212430"/>
                </a:solidFill>
                <a:latin typeface="Noto Sans Hebrew"/>
                <a:cs typeface="Noto Sans Hebrew"/>
              </a:rPr>
              <a:t>קושי לרכוש שפה חדשה</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קשיים תרבותיים חברתיים</a:t>
            </a:r>
          </a:p>
        </p:txBody>
      </p:sp>
      <p:sp>
        <p:nvSpPr>
          <p:cNvPr id="20" name="TextBox 19"/>
          <p:cNvSpPr txBox="1"/>
          <p:nvPr/>
        </p:nvSpPr>
        <p:spPr>
          <a:xfrm>
            <a:off x="8686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הצורך לוותר על עולמם התרבותי רוחני ולהשתלב בחברה שערכיה ותרבותה שונים. למשל, מעבר מחברה מסורתית, דתית ופטריארכלית לחברה מודרנית חילונית (קשיים כמו ירידת מעמד האב ותלות ההורים בילדים שלמדו את השפה ואימצו את המנטליות החדשה)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קליטת העלייה בשנות החמישים והשישים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31</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קשיים בדיור</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מציאת דיור, החיים במעברות.</a:t>
            </a:r>
          </a:p>
          <a:p>
            <a:pPr rtl="1" algn="r">
              <a:spcAft>
                <a:spcPts val="500"/>
              </a:spcAft>
            </a:pPr>
            <a:r>
              <a:rPr sz="2000" b="0">
                <a:solidFill>
                  <a:srgbClr val="212430"/>
                </a:solidFill>
                <a:latin typeface="Noto Sans Hebrew"/>
                <a:cs typeface="Noto Sans Hebrew"/>
              </a:rPr>
              <a:t>במקרים רבים פוזרו העולים בפריפריה, והריחוק מן המרכז עיכב ניידות חברתית ותעסוקתית.</a:t>
            </a:r>
          </a:p>
          <a:p>
            <a:pPr rtl="1" algn="r">
              <a:spcAft>
                <a:spcPts val="500"/>
              </a:spcAft>
            </a:pPr>
            <a:r>
              <a:rPr sz="2000" b="0">
                <a:solidFill>
                  <a:srgbClr val="212430"/>
                </a:solidFill>
                <a:latin typeface="Noto Sans Hebrew"/>
                <a:cs typeface="Noto Sans Hebrew"/>
              </a:rPr>
              <a:t>במסגרת תפיסת "כור ההיתוך" הייתה התעלמות מודעת מן המסורות ומן התרבות של ארצות המוצא השונות, התעלמות זו פגעה קשות בעולים והזינה תחושות של תסכול, נחיתות, קיפוח ואפליה.</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קשיים בדיור - המשך</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בקרב חלק מן הציבור הישראלי ובקרב חלק מן העוסקים בתהליך הקליטה רווחו סטראוטיפים שליליים על יהודי ארצות האסלאם.</a:t>
            </a:r>
          </a:p>
          <a:p>
            <a:pPr rtl="1" algn="r">
              <a:spcAft>
                <a:spcPts val="500"/>
              </a:spcAft>
            </a:pPr>
            <a:r>
              <a:rPr sz="2000" b="0">
                <a:solidFill>
                  <a:srgbClr val="212430"/>
                </a:solidFill>
                <a:latin typeface="Noto Sans Hebrew"/>
                <a:cs typeface="Noto Sans Hebrew"/>
              </a:rPr>
              <a:t>הקשיים המיוחדים של עולים ניצולי השואה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קליטת העלייה בשנות החמישים והשישים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31</a:t>
            </a:r>
          </a:p>
        </p:txBody>
      </p:sp>
      <p:sp>
        <p:nvSpPr>
          <p:cNvPr id="9" name="Rounded Rectangle 8"/>
          <p:cNvSpPr/>
          <p:nvPr/>
        </p:nvSpPr>
        <p:spPr>
          <a:xfrm>
            <a:off x="731520" y="1067155"/>
            <a:ext cx="10725912" cy="48151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40307"/>
            <a:ext cx="10451592" cy="466882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רבים מתושבי השכונה, סבלו מקשיי קליטה במגוון תחומים</a:t>
            </a:r>
          </a:p>
          <a:p>
            <a:pPr rtl="1" algn="r">
              <a:spcAft>
                <a:spcPts val="500"/>
              </a:spcAft>
            </a:pPr>
            <a:r>
              <a:rPr sz="2600" b="0">
                <a:solidFill>
                  <a:srgbClr val="212430"/>
                </a:solidFill>
                <a:latin typeface="Noto Sans Hebrew"/>
                <a:cs typeface="Noto Sans Hebrew"/>
              </a:rPr>
              <a:t>תנאי דיור קשים, אבטלה, שכר נמוך (למועסקים), רמה ירודה של שירותים קהילתיים בשכונה לעומת שכונות סמוכות בעיר.</a:t>
            </a:r>
          </a:p>
          <a:p>
            <a:pPr rtl="1" algn="r">
              <a:spcAft>
                <a:spcPts val="500"/>
              </a:spcAft>
            </a:pPr>
            <a:r>
              <a:rPr sz="2600" b="0">
                <a:solidFill>
                  <a:srgbClr val="212430"/>
                </a:solidFill>
                <a:latin typeface="Noto Sans Hebrew"/>
                <a:cs typeface="Noto Sans Hebrew"/>
              </a:rPr>
              <a:t>רגשות תסכול, קיפוח ואפליה של תושבי השכונה (שהיו ברובם עולים שהגיעו בעשור הראשון לאחר קום המדינה) דרדרו את האירועים והובילו להתפרצות אלימה.</a:t>
            </a:r>
          </a:p>
          <a:p>
            <a:pPr rtl="1" algn="r">
              <a:spcAft>
                <a:spcPts val="500"/>
              </a:spcAft>
            </a:pPr>
            <a:r>
              <a:rPr sz="2600" b="0">
                <a:solidFill>
                  <a:srgbClr val="212430"/>
                </a:solidFill>
                <a:latin typeface="Noto Sans Hebrew"/>
                <a:cs typeface="Noto Sans Hebrew"/>
              </a:rPr>
              <a:t>ההתפרצות האלימה בוואדי סאליב חשפה את העוינות והחשדנות של תושבי השכונה כלפי הממסד, הם ראו בו אחראי לחוסר ההצלחה בקליטתם</a:t>
            </a:r>
          </a:p>
        </p:txBody>
      </p:sp>
      <p:sp>
        <p:nvSpPr>
          <p:cNvPr id="11" name="Rectangle 10"/>
          <p:cNvSpPr/>
          <p:nvPr/>
        </p:nvSpPr>
        <p:spPr>
          <a:xfrm>
            <a:off x="11338560" y="1140307"/>
            <a:ext cx="64008" cy="466882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העלייה בשנות החמישים והשישים של המאה ה־20</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העלייה בשנות החמישים והשישים של המאה ה־20</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31</a:t>
            </a:r>
          </a:p>
        </p:txBody>
      </p:sp>
      <p:sp>
        <p:nvSpPr>
          <p:cNvPr id="9" name="Rounded Rectangle 8"/>
          <p:cNvSpPr/>
          <p:nvPr/>
        </p:nvSpPr>
        <p:spPr>
          <a:xfrm>
            <a:off x="6217920" y="1051560"/>
            <a:ext cx="5239512" cy="235915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05156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1155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מהירות הפעולה</a:t>
            </a:r>
          </a:p>
        </p:txBody>
      </p:sp>
      <p:sp>
        <p:nvSpPr>
          <p:cNvPr id="14" name="TextBox 13"/>
          <p:cNvSpPr txBox="1"/>
          <p:nvPr/>
        </p:nvSpPr>
        <p:spPr>
          <a:xfrm>
            <a:off x="63550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רוב היהודים עזבו את ארצות מוצאם בתוך זמן קצר</a:t>
            </a:r>
          </a:p>
        </p:txBody>
      </p:sp>
      <p:sp>
        <p:nvSpPr>
          <p:cNvPr id="15" name="Rounded Rectangle 14"/>
          <p:cNvSpPr/>
          <p:nvPr/>
        </p:nvSpPr>
        <p:spPr>
          <a:xfrm>
            <a:off x="731520" y="1051560"/>
            <a:ext cx="5239512" cy="235915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05156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11556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הסיסמה שמופיעה בראש הכרזה</a:t>
            </a:r>
          </a:p>
        </p:txBody>
      </p:sp>
      <p:sp>
        <p:nvSpPr>
          <p:cNvPr id="20" name="TextBox 19"/>
          <p:cNvSpPr txBox="1"/>
          <p:nvPr/>
        </p:nvSpPr>
        <p:spPr>
          <a:xfrm>
            <a:off x="8686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"לשון אחת עם אחד" – השפה העברית כגורם מאחד ומקשר בין כל היהודים מארצות המוצא השונות</a:t>
            </a:r>
          </a:p>
        </p:txBody>
      </p:sp>
      <p:sp>
        <p:nvSpPr>
          <p:cNvPr id="21" name="Rounded Rectangle 20"/>
          <p:cNvSpPr/>
          <p:nvPr/>
        </p:nvSpPr>
        <p:spPr>
          <a:xfrm>
            <a:off x="6217920" y="3538728"/>
            <a:ext cx="5239512" cy="2359152"/>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6217920" y="3538728"/>
            <a:ext cx="5239512"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10927080" y="36951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927080" y="369519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6309359" y="356616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כרזה: "לשון אחת - עם אחד" (אוצר הספרים/הספרייה הלאומית)</a:t>
            </a:r>
          </a:p>
        </p:txBody>
      </p:sp>
      <p:sp>
        <p:nvSpPr>
          <p:cNvPr id="26" name="TextBox 25"/>
          <p:cNvSpPr txBox="1"/>
          <p:nvPr/>
        </p:nvSpPr>
        <p:spPr>
          <a:xfrm>
            <a:off x="6355080" y="4382008"/>
            <a:ext cx="4965192" cy="1424432"/>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קרדיט: שאלון 2261</a:t>
            </a:r>
          </a:p>
        </p:txBody>
      </p:sp>
      <p:sp>
        <p:nvSpPr>
          <p:cNvPr id="27" name="Rounded Rectangle 26"/>
          <p:cNvSpPr/>
          <p:nvPr/>
        </p:nvSpPr>
        <p:spPr>
          <a:xfrm>
            <a:off x="731520" y="3538728"/>
            <a:ext cx="5239512" cy="2359152"/>
          </a:xfrm>
          <a:prstGeom prst="roundRect">
            <a:avLst>
              <a:gd name="adj" fmla="val 3000"/>
            </a:avLst>
          </a:prstGeom>
          <a:solidFill>
            <a:srgbClr val="FFFFFF"/>
          </a:solidFill>
          <a:ln w="19050">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731520" y="3538728"/>
            <a:ext cx="5239512" cy="566928"/>
          </a:xfrm>
          <a:prstGeom prst="roundRect">
            <a:avLst>
              <a:gd name="adj" fmla="val 20000"/>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440680" y="36027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40680" y="3602736"/>
            <a:ext cx="438912" cy="438912"/>
          </a:xfrm>
          <a:prstGeom prst="rect">
            <a:avLst/>
          </a:prstGeom>
          <a:noFill/>
        </p:spPr>
        <p:txBody>
          <a:bodyPr wrap="square" lIns="45720" rIns="45720" tIns="27432" bIns="27432" anchor="ctr">
            <a:spAutoFit/>
          </a:bodyPr>
          <a:lstStyle/>
          <a:p>
            <a:pPr algn="ctr"/>
            <a:r>
              <a:rPr sz="1600" b="1">
                <a:solidFill>
                  <a:srgbClr val="5A6B7A"/>
                </a:solidFill>
                <a:latin typeface="Noto Sans Hebrew"/>
                <a:cs typeface="Noto Sans Hebrew"/>
              </a:rPr>
              <a:t>4</a:t>
            </a:r>
          </a:p>
        </p:txBody>
      </p:sp>
      <p:sp>
        <p:nvSpPr>
          <p:cNvPr id="31" name="TextBox 30"/>
          <p:cNvSpPr txBox="1"/>
          <p:nvPr/>
        </p:nvSpPr>
        <p:spPr>
          <a:xfrm>
            <a:off x="822960" y="3566160"/>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כרזה: "מן העיר אל הכפר" (הספרייה הלאומית)</a:t>
            </a:r>
          </a:p>
        </p:txBody>
      </p:sp>
      <p:sp>
        <p:nvSpPr>
          <p:cNvPr id="32" name="TextBox 31"/>
          <p:cNvSpPr txBox="1"/>
          <p:nvPr/>
        </p:nvSpPr>
        <p:spPr>
          <a:xfrm>
            <a:off x="868680" y="4197096"/>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קרדיט: שאלון 2261</a:t>
            </a:r>
          </a:p>
        </p:txBody>
      </p:sp>
      <p:sp>
        <p:nvSpPr>
          <p:cNvPr id="33" name="Rectangle 32"/>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העלייה בשנות החמישים והשישים של המאה ה־20 -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31</a:t>
            </a:r>
          </a:p>
        </p:txBody>
      </p:sp>
      <p:sp>
        <p:nvSpPr>
          <p:cNvPr id="9" name="Rounded Rectangle 8"/>
          <p:cNvSpPr/>
          <p:nvPr/>
        </p:nvSpPr>
        <p:spPr>
          <a:xfrm>
            <a:off x="8010144" y="2286000"/>
            <a:ext cx="3447288"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2286000"/>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4780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47802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231343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קריקטורה "Alerte en Méditerranée", 1946</a:t>
            </a:r>
          </a:p>
        </p:txBody>
      </p:sp>
      <p:sp>
        <p:nvSpPr>
          <p:cNvPr id="14" name="TextBox 13"/>
          <p:cNvSpPr txBox="1"/>
          <p:nvPr/>
        </p:nvSpPr>
        <p:spPr>
          <a:xfrm>
            <a:off x="8147304" y="3200400"/>
            <a:ext cx="3172968" cy="137160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4370832" y="2286000"/>
            <a:ext cx="3447288"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2286000"/>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244246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244246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231343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קטע עיתון "דבר", 14.7.1959 - מרד ואדי סאליב בחיפה</a:t>
            </a:r>
          </a:p>
        </p:txBody>
      </p:sp>
      <p:sp>
        <p:nvSpPr>
          <p:cNvPr id="20" name="TextBox 19"/>
          <p:cNvSpPr txBox="1"/>
          <p:nvPr/>
        </p:nvSpPr>
        <p:spPr>
          <a:xfrm>
            <a:off x="4507992" y="3129280"/>
            <a:ext cx="3172968" cy="144272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ounded Rectangle 20"/>
          <p:cNvSpPr/>
          <p:nvPr/>
        </p:nvSpPr>
        <p:spPr>
          <a:xfrm>
            <a:off x="731520" y="2286000"/>
            <a:ext cx="3447288" cy="2377440"/>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2286000"/>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244246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244246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231343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קטע עיתון "העולם הזה", 3.7.1959 - מרד המארוקאים</a:t>
            </a:r>
          </a:p>
        </p:txBody>
      </p:sp>
      <p:sp>
        <p:nvSpPr>
          <p:cNvPr id="26" name="TextBox 25"/>
          <p:cNvSpPr txBox="1"/>
          <p:nvPr/>
        </p:nvSpPr>
        <p:spPr>
          <a:xfrm>
            <a:off x="868680" y="3129280"/>
            <a:ext cx="3172968" cy="144272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כרזה: התיישבות במושב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9.png"/>
          <p:cNvPicPr>
            <a:picLocks noChangeAspect="1"/>
          </p:cNvPicPr>
          <p:nvPr/>
        </p:nvPicPr>
        <p:blipFill>
          <a:blip r:embed="rId3"/>
          <a:stretch>
            <a:fillRect/>
          </a:stretch>
        </p:blipFill>
        <p:spPr>
          <a:xfrm>
            <a:off x="731520" y="1596464"/>
            <a:ext cx="5943600" cy="3619351"/>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כרזה בצבעי כתום וכחול: דמות של אדם עם ילד, והכיתוב קורא להתיישב במושב. הכרזה ממחישה את מדיניות פיזור האוכלוסייה וההתיישבות בשנות החמישים.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ארכיון הציוני המרכזי; נספח לשאלון 022261, שאלה 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כרזה: "אל הכפר"</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0.png"/>
          <p:cNvPicPr>
            <a:picLocks noChangeAspect="1"/>
          </p:cNvPicPr>
          <p:nvPr/>
        </p:nvPicPr>
        <p:blipFill>
          <a:blip r:embed="rId3"/>
          <a:stretch>
            <a:fillRect/>
          </a:stretch>
        </p:blipFill>
        <p:spPr>
          <a:xfrm>
            <a:off x="731520" y="1429164"/>
            <a:ext cx="5943600" cy="3953951"/>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כרזה צבעונית: בית אדום ושמש צהובה מאחורי קו שחור מתפתל, והכיתוב "אל הכפר". הכרזה מעודדת התיישבות בכפרים.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ארכיון הציוני המרכזי; נספח לשאלון 022261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עיתון "דבר", 10 ביולי 1959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2.png"/>
          <p:cNvPicPr>
            <a:picLocks noChangeAspect="1"/>
          </p:cNvPicPr>
          <p:nvPr/>
        </p:nvPicPr>
        <p:blipFill>
          <a:blip r:embed="rId3"/>
          <a:stretch>
            <a:fillRect/>
          </a:stretch>
        </p:blipFill>
        <p:spPr>
          <a:xfrm>
            <a:off x="1764497" y="1005840"/>
            <a:ext cx="3877645"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עמוד מעיתון "דבר" עם הכותרת "בריונים מוסתים התפרעו בחיפה" ותצלום של משאית הפוכה. הכתבה מדווחת ש-13 שוטרים נפצעו.</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דבר, 10 ביולי 1959; נספח לשאלון 022261, שאלה 10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שער "העולם הזה", 15 ביולי 1959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3.png"/>
          <p:cNvPicPr>
            <a:picLocks noChangeAspect="1"/>
          </p:cNvPicPr>
          <p:nvPr/>
        </p:nvPicPr>
        <p:blipFill>
          <a:blip r:embed="rId3"/>
          <a:stretch>
            <a:fillRect/>
          </a:stretch>
        </p:blipFill>
        <p:spPr>
          <a:xfrm>
            <a:off x="2046475" y="1005840"/>
            <a:ext cx="3313688"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שער השבועון "העולם הזה" עם הכותרת "מה הצית את מרד המרוקאים: מהומות חיפה" ותצלום של אנשים עם דגל. מתחת מופיע קטע מהכתבה "מרד המרוקאים".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העולם הזה, 15 ביולי 1959; נספח לשאלון 022261, שאלה 10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31</a:t>
            </a:r>
          </a:p>
        </p:txBody>
      </p:sp>
      <p:sp>
        <p:nvSpPr>
          <p:cNvPr id="9" name="Rounded Rectangle 8"/>
          <p:cNvSpPr/>
          <p:nvPr/>
        </p:nvSpPr>
        <p:spPr>
          <a:xfrm>
            <a:off x="731520" y="1051560"/>
            <a:ext cx="10725912" cy="340563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25932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קליטה ועלייה בשנות החמישים והשישים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הצג את שתי העמדות בוויכוח שהתנהל בקרב ההנהגה בישראל בשנות החמישים בנוגע למדיניות העלייה.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נימק כל צד את עמדתו.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הצג שני שיקולים שהנחו את המדיניות של מדינת ישראל בקליטת העולים בשנות החמישים והשישים.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את ההשפעה של מדיניות הקליטה על העולים בתחום הדמוגרפי־כלכלי או בתחום החברתי־תרבותי בתקופה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עלייה וקליטה בשנות החמישים והשישים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העמדות בוויכוח שהתנהל בקרב ההנהגה בישראל בשנות החמישים בנוגע למדיניות העלייה: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העמדה: מדינת ישראל צריכה לקלוט כל יהודי שרוצה לעלות ללא הגבלה, לאפשר עלייה חופשית על אף קשיי הקליטה.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מדינת ישראל קמה כדי שכל יהודי יוכל לעלות אליה ולמצוא בה מקלט; במגילת העצמאות נקבע כי "מדינת ישראל תהא פתוחה לעלייה יהודית ולקיבוץ גלויות"; חוק השבות (1950) קובע כי כל יהודי זכאי לעלות ארצה.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מלחמת העצמאות הסתיימה בהסכמי שביתת נשק, ומדינת ישראל נאלצת להתמודד עם איום ביטחוני מתמשך. לנוכח איום זה מדינת ישראל דווקא זקוקה לעלייה גדולה משיקולים דמוגרפיים וכדי ליישב אזרחים בחלקי הארץ השונים ולאורך הגבולות.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היהודים במדינות שבהן הונהגה עלייה סלקטיבית עלול להידרדר בשל סכנות שונות כיוון שהשלטונות יסגרו את שעריהן, וכך תוחמץ ההזדמנות להוציאם, כפי שאכן קרה במדינות אחדות.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העמדה: למדינת ישראל אין אפשרות לקלוט את המוני העולים שמגיעים ולכן צריך להתאים את קצב העלייה ליכולת הקליטה.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בארץ היו כ־600,000 יהודים בלבד. היה בלתי אפשרי עבור היישוב היהודי לקלוט יותר ממיליון עולים בזמן כה קצר.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מדינת ישראל נאלצת להקדיש משאבים רבים וכוח אדם כדי לשקם את עצמה אחרי המלחמה, לבנות את עוצמתה הצבאית, להתמודד עם בעיות הביטחון שנוצרו ולהגן על גבולותיה. לכן יש להתאים את ממדי העלייה ליכולת הקליטה של המדינה ולהעדיף צעירים ובעלי מקצוע שיהיו מסוגלים לתרום לשיקום, לבנייה ולהגנה של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מדינת ישראל שזה עתה קמה נמצאת בשלבי היערכות ובנייה של כל התשתיות ההכרחיות לקליטת העולים: הרווחה, החינוך, הבריאות והדיור. בתנאים אלה מוטב להעלות את הזקנים והחולים בשלב מאוחר יותר, כדי שיקבלו מענה הולם וכדי שלא יהיו עול נוסף על המערכת.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המאמץ לקלוט את כל העולים ללא הגבלה, בשנים הראשונות, כמעט הביא לקריסה של מערכת הבריאות. בקרב העולים פרצו מגפות בשל תנאי היגיינה גרועים.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מכיוון שיש ארצות שהיהודים בהן נמצאים בסכנה קיומית, ומכיוון שבשלב זה למדינה אין די אמצעים להעלות ולקלוט את כל היהודים שמעוניינים לעלות אליה, המדינה צריכה לפעול תחילה להעלות את היהודים שנמצאים בסכנה קיומית, ורק בשלב מאוחר יותר את שאר היהודים שמעוניינים בכך.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274–276, 279; לילך 2, עמ' 220–221, 224; מט"ח 2, עמ' 218–219; רכס 2, עמ' 279–282; שזר 2, עמ' 216–221, 228.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השיקולים שהנחו את המדיניות של מדינת ישראל בקליטת העולים בשנות החמישים והשישים: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הצורך לספק לעולים את הצרכים הבסיסיים, כמו דיור ותעסוקה, שילוב העולים במערכת החינוך, פתרון מהיר לבעיות רווחה ובריאות שעימן הגיעו מארצות המוצא שלהם.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הרצון לשלב את העולים בתרבות ובמערכת הערכים של החברה הקולטת: סוציאליזם, חילוניות, שלילת הגולה, חשיבות העבודה החקלאית.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תפיסת "כור היתוך" ששמה לה למטרה להקנות לאומה הישראלית תרבות מאוחדת.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הגשמת יעדים ביטחוניים, כלכליים וחברתיים: עיקרון פיזור האוכלוסייה כיעד לאומי, יישובי שרשרת הביטחון, עיירות פיתוח, התיישבות חקלאית.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הצורך לתמרן בין הרצון לסייע ליהודים רבים ככל האפשר לעלות למדינת ישראל ובין מחסור באמצעים כספיים והיעדר תשתית מתאימה.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ההשפעה של מדיניות הקליטה על העולים: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הדמוגרפי־כלכלי: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הפיזור למקומות רחוקים ולאזורי גבול הביא לניתוק של העולים מן המרכז הכלכלי־חברתי של המדינה ועיכב ניידות תעסוקתית.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החברתי־תרבותי: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הכוונת העולים למקומות דיור שונים, בלי להתחשב בשאיפותיהם ובאורחות חייהם, יצרה תחושה של חוסר ברירה וגרמה לקשיים בהשתלבותם.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הפיזור למקומות רחוקים ולאזורי גבול הביא לניתוק של העולים מן האוכלוסייה הוותיקה וגרם להנצחת מעמדם השולי.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תפיסת כור היתוך – גרמה להתעלמות מן המסורת והתרבות של ארצות המוצא של העולים והתעלמות זו גרמה לעולים תחושות של תסכול, נחיתות, קיפוח ואפליה.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31</a:t>
            </a:r>
          </a:p>
        </p:txBody>
      </p:sp>
      <p:sp>
        <p:nvSpPr>
          <p:cNvPr id="9" name="Rounded Rectangle 8"/>
          <p:cNvSpPr/>
          <p:nvPr/>
        </p:nvSpPr>
        <p:spPr>
          <a:xfrm>
            <a:off x="731520" y="1051560"/>
            <a:ext cx="10725912" cy="11257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794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279–280, 310; לילך 2, עמ' 223–229; מט"ח 2, עמ' 218–245; רכס 2, עמ' 279–289; שזר 2, עמ' 229–234, 238–241.</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עלייה וקליטה בשנות החמישים והשישים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הצג שתי סיבות לעליית יהודים למדינת ישראל בשנות החמישים והשישים.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תאר את תרומת העולים לחיזוק מדינת ישראל בשני תחומים.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מה הייתה המטרה של מדיניות "כור ההיתוך"?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שני קשיים שנוצרו בעקבות מדיניות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עלייה וקליטה בשנות החמישים והשישים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סיבות לעליית יהודים למדינת ישראל בשנות החמישים והשישים: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פליטי השואה שחיו במחנות עקורים חיפשו מקלט בישראל.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השפעת מרידות, תסיסות אנטי־קומוניסטיות, מצוקה כלכלית ואנטישמיות בארצות מזרח אירופה.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יחס עוין והתפרצויות אלימות נגד יהודים בארצות ערב: התעצמות הסכסוך הערבי־ישראלי, היהודים זוהו עם הציונות ועם המעצמות הקולוניאליסטיות.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התרומה של העולים לחיזוק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ההתיישבות: שינוי פריסת ההתיישבות בארץ (לא רק באזור החוף אלא גם באזור ההר והנגב; עיירות פיתוח; חיזוק ההתיישבות החקלאית, "יישובי שרשרת הביטחון").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הדמוגרפי: שינוי המצב הדמוגרפי במדינה (קרוב למיליון עולים הגיעו בעשור הראשון).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מימוש חזונה של התנועה הציונית: בעקבות העלייה ההמונית נעשתה מדינת ישראל לציר מרכזי בחיי העם היהודי והבליטה את מעמדה – מדינת העם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התרבות: יצרה פלורליזם תרבותי ותססה ותרמה ליצירת תרבות ישראלית עשירה ומגוונת יותר במנהגים ובדעות.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275–276, 283, 285, 312; לילך 2, עמ' 218, 220, 226–227, 252; מט"ח 2, עמ' 217–220, 224, 255–256; רכס 2, עמ' 279–280, 285, 304; שזר 2, עמ' 214, 216–221, 233–248, 256.</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31</a:t>
            </a:r>
          </a:p>
        </p:txBody>
      </p:sp>
      <p:sp>
        <p:nvSpPr>
          <p:cNvPr id="9" name="Rounded Rectangle 8"/>
          <p:cNvSpPr/>
          <p:nvPr/>
        </p:nvSpPr>
        <p:spPr>
          <a:xfrm>
            <a:off x="731520" y="1051560"/>
            <a:ext cx="10725912" cy="42712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12496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המטרה של מדיניות "כור ההיתוך":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לשלב את העולים מן הארצות השונות בחברה ובתרבות שהתגבשו בארץ־ישראל, תרבות זו הייתה מבוססת על מורשת היישוב הוותיק: ציונות, חלוציות, אהבת הארץ, שלילת הגולה.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לצמצם פערים בין העולים מן הארצות השונות.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קשיים שנוצרו בעקבות מדיניות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תפיסה זו גרמה להתעלמות מן המסורות ומן התרבות של ארצות המוצא של העולים, התעלמות שהזינה רגשות של תסכול, נחיתות, קיפוח ואפליה בקרב העולים.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העולים נדרשו לוותר על עולמם התרבותי־רוחני ולהשתלב בחברה שערכיה ותרבותה שונים.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המעבר של העולים מחברה מסורתית, דתית ופטריארכלית לחברה מודרנית חילונית ערער את מבנה המשפחה ויצר בעיות כמו ירידת מעמד האב במשפחה ותלות של ההורים בילדים שלמדו את השפה ואימצו מנטליות חדשה, ופער בין דור ההורים, שרובם היו מסורתיים, ובין ילדיהם.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31</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תפיסת "הרב־תרבותיות"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קליטת העלייה בשנות החמישים והשישים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העלייה בשנות החמישים והשישים של המאה ה־20</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 תפיסת ה"רב תרבותיות"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מדיניות הקליטה הישירה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נקיטת עמדה סובלנית כלפי התרבות והלשון של העולים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גידול במגוון התרבותי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קשיים תרבותיים חברתיים</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31</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31</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"העליה לישראל בשנות החמישים והשישים - קשיי קליטה ראשונים" - גם בעמוד הנושא, בלשונית "סרטון".</a:t>
            </a:r>
          </a:p>
          <a:p>
            <a:pPr rtl="1" algn="r">
              <a:spcAft>
                <a:spcPts val="500"/>
              </a:spcAft>
            </a:pPr>
            <a:r>
              <a:rPr sz="1800" b="0">
                <a:solidFill>
                  <a:srgbClr val="212430"/>
                </a:solidFill>
                <a:latin typeface="Noto Sans Hebrew"/>
                <a:cs typeface="Noto Sans Hebrew"/>
              </a:rPr>
              <a:t>https://www.youtube.com/watch?v=k6Nu6ljY29w</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31</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דוגמה: מדיניות ה"צנע"</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31</a:t>
            </a:r>
          </a:p>
        </p:txBody>
      </p:sp>
      <p:sp>
        <p:nvSpPr>
          <p:cNvPr id="9" name="Rounded Rectangle 8"/>
          <p:cNvSpPr/>
          <p:nvPr/>
        </p:nvSpPr>
        <p:spPr>
          <a:xfrm>
            <a:off x="731520" y="1067155"/>
            <a:ext cx="10725912" cy="48151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40307"/>
            <a:ext cx="10451592" cy="466882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איך ניסתה המדינה להתמודד</a:t>
            </a:r>
          </a:p>
          <a:p>
            <a:pPr rtl="1" algn="r">
              <a:spcAft>
                <a:spcPts val="500"/>
              </a:spcAft>
            </a:pPr>
            <a:r>
              <a:rPr sz="2600" b="0">
                <a:solidFill>
                  <a:srgbClr val="212430"/>
                </a:solidFill>
                <a:latin typeface="Noto Sans Hebrew"/>
                <a:cs typeface="Noto Sans Hebrew"/>
              </a:rPr>
              <a:t>מדיניות ה"צנע": הבטחת מוצרי מזון בסיסיים לפי הקצבה לכל האוכלוסייה, ותיקה כחדשה.</a:t>
            </a:r>
          </a:p>
          <a:p>
            <a:pPr rtl="1" algn="r">
              <a:spcAft>
                <a:spcPts val="500"/>
              </a:spcAft>
            </a:pPr>
            <a:r>
              <a:rPr sz="2600" b="0">
                <a:solidFill>
                  <a:srgbClr val="212430"/>
                </a:solidFill>
                <a:latin typeface="Noto Sans Hebrew"/>
                <a:cs typeface="Noto Sans Hebrew"/>
              </a:rPr>
              <a:t>היא אחת מכמה דרכים לצד מעברות, שיכוני קבע, לימוד עברית ועבודות יזומות.</a:t>
            </a:r>
          </a:p>
        </p:txBody>
      </p:sp>
      <p:sp>
        <p:nvSpPr>
          <p:cNvPr id="11" name="Rectangle 10"/>
          <p:cNvSpPr/>
          <p:nvPr/>
        </p:nvSpPr>
        <p:spPr>
          <a:xfrm>
            <a:off x="11338560" y="1140307"/>
            <a:ext cx="64008" cy="466882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