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מלחמת ששת הימים (1967)</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32</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מלחמת ששת הימים</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מלחמת ששת הימים (1967) / מלחמת יום הכיפורים (1973)</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מלחמת ששת הימים (1967)</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ששת הימים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32</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נאצר יזם כמה צעדים תוקפניים נוספים</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סגירת מצרי טיראן וקשירת מערכת בריתות צבאיות עם ירדן ועירק.</a:t>
            </a:r>
          </a:p>
          <a:p>
            <a:pPr rtl="1" algn="r">
              <a:spcAft>
                <a:spcPts val="500"/>
              </a:spcAft>
            </a:pPr>
            <a:r>
              <a:rPr sz="2200" b="0">
                <a:solidFill>
                  <a:srgbClr val="212430"/>
                </a:solidFill>
                <a:latin typeface="Noto Sans Hebrew"/>
                <a:cs typeface="Noto Sans Hebrew"/>
              </a:rPr>
              <a:t>נאצר הכריז על גיוס כלכלי ותגבר את כוחותיו.</a:t>
            </a:r>
          </a:p>
          <a:p>
            <a:pPr rtl="1" algn="r">
              <a:spcAft>
                <a:spcPts val="500"/>
              </a:spcAft>
            </a:pPr>
            <a:r>
              <a:rPr sz="2200" b="0">
                <a:solidFill>
                  <a:srgbClr val="212430"/>
                </a:solidFill>
                <a:latin typeface="Noto Sans Hebrew"/>
                <a:cs typeface="Noto Sans Hebrew"/>
              </a:rPr>
              <a:t>מנהיגי מדינות ערב ניהלו מלחמת תעמולה, איימו להשמיד את ישראל והכריזו שייצאו למלחמה נגדה</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אובדן שטחים</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סוריה איבדה את רמת הגולן, מצרים את רצועת עזה ומדבר סיני, ירדן את מזרח ירושלים ואת הגדה המערבית.</a:t>
            </a:r>
          </a:p>
          <a:p>
            <a:pPr rtl="1" algn="r">
              <a:spcAft>
                <a:spcPts val="500"/>
              </a:spcAft>
            </a:pPr>
            <a:r>
              <a:rPr sz="2200" b="0">
                <a:solidFill>
                  <a:srgbClr val="212430"/>
                </a:solidFill>
                <a:latin typeface="Noto Sans Hebrew"/>
                <a:cs typeface="Noto Sans Hebrew"/>
              </a:rPr>
              <a:t>פגיעה ביוקרת מנהיגי המדינות; ירידה ביוקרתו של נאצר מנהיג העולם הערבי.</a:t>
            </a:r>
          </a:p>
          <a:p>
            <a:pPr rtl="1" algn="r">
              <a:spcAft>
                <a:spcPts val="500"/>
              </a:spcAft>
            </a:pPr>
            <a:r>
              <a:rPr sz="2200" b="0">
                <a:solidFill>
                  <a:srgbClr val="212430"/>
                </a:solidFill>
                <a:latin typeface="Noto Sans Hebrew"/>
                <a:cs typeface="Noto Sans Hebrew"/>
              </a:rPr>
              <a:t>תמורות במפלגת הבעת' בסוריה ועליית אסד לשלטון.</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32</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אובדן שטחים - המשך</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דעיכת החלום על הקמת אימפריה ערבית אחת.</a:t>
            </a:r>
          </a:p>
          <a:p>
            <a:pPr rtl="1" algn="r">
              <a:spcAft>
                <a:spcPts val="500"/>
              </a:spcAft>
            </a:pPr>
            <a:r>
              <a:rPr sz="2200" b="0">
                <a:solidFill>
                  <a:srgbClr val="212430"/>
                </a:solidFill>
                <a:latin typeface="Noto Sans Hebrew"/>
                <a:cs typeface="Noto Sans Hebrew"/>
              </a:rPr>
              <a:t>מצרים ניתקה את היחסים הרשמיים עם ארצות הברית בטענה שהיא סייעה לישראל.</a:t>
            </a:r>
          </a:p>
          <a:p>
            <a:pPr rtl="1" algn="r">
              <a:spcAft>
                <a:spcPts val="500"/>
              </a:spcAft>
            </a:pPr>
            <a:r>
              <a:rPr sz="2200" b="0">
                <a:solidFill>
                  <a:srgbClr val="212430"/>
                </a:solidFill>
                <a:latin typeface="Noto Sans Hebrew"/>
                <a:cs typeface="Noto Sans Hebrew"/>
              </a:rPr>
              <a:t>הגברת התמיכה באש"ף ודרישה להקמת מדינה פלסטינית</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ההישגים הטריטוריאליים</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השטח של מדינת ישראל גדל פי שלושה משטחה ערב המלחמה; ההתרחבות הטריטוריאלית העניקה לישראל עומק אסטרטגי.</a:t>
            </a:r>
          </a:p>
          <a:p>
            <a:pPr rtl="1" algn="r">
              <a:spcAft>
                <a:spcPts val="500"/>
              </a:spcAft>
            </a:pPr>
            <a:r>
              <a:rPr sz="2200" b="0">
                <a:solidFill>
                  <a:srgbClr val="212430"/>
                </a:solidFill>
                <a:latin typeface="Noto Sans Hebrew"/>
                <a:cs typeface="Noto Sans Hebrew"/>
              </a:rPr>
              <a:t>התאפשרו הגישה למקומות הקדושים ואיחוד ירושלים שהיו הגשמת חלום.</a:t>
            </a:r>
          </a:p>
          <a:p>
            <a:pPr rtl="1" algn="r">
              <a:spcAft>
                <a:spcPts val="500"/>
              </a:spcAft>
            </a:pPr>
            <a:r>
              <a:rPr sz="2200" b="0">
                <a:solidFill>
                  <a:srgbClr val="212430"/>
                </a:solidFill>
                <a:latin typeface="Noto Sans Hebrew"/>
                <a:cs typeface="Noto Sans Hebrew"/>
              </a:rPr>
              <a:t>העלייה ביוקרתה הצבאית של מדינת ישראל ברחבי העולם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32</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פעולות של נאצר שהפרו את הסכמי 1957</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ריכוז כוחות מצריים בסיני, סגירת מצרי טיראן ופינוי כוח האו"ם מסיני.</a:t>
            </a:r>
          </a:p>
          <a:p>
            <a:pPr rtl="1" algn="r">
              <a:spcAft>
                <a:spcPts val="500"/>
              </a:spcAft>
            </a:pPr>
            <a:r>
              <a:rPr sz="2000" b="0">
                <a:solidFill>
                  <a:srgbClr val="212430"/>
                </a:solidFill>
                <a:latin typeface="Noto Sans Hebrew"/>
                <a:cs typeface="Noto Sans Hebrew"/>
              </a:rPr>
              <a:t>מלחמת התעמולה שניהל נאצר נגד ישראל והאיומים שלו להשמיד אותה הגבירו את המתיחות בין ישראל ובין מצרים</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מעורבות המעצמות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ברית המועצות העבירה לסוריה ולמצרים מידע שגוי — שישראל מרכזת כוחות מול סוריה.</a:t>
            </a:r>
          </a:p>
          <a:p>
            <a:pPr rtl="1" algn="r">
              <a:spcAft>
                <a:spcPts val="500"/>
              </a:spcAft>
            </a:pPr>
            <a:r>
              <a:rPr sz="2000" b="0">
                <a:solidFill>
                  <a:srgbClr val="212430"/>
                </a:solidFill>
                <a:latin typeface="Noto Sans Hebrew"/>
                <a:cs typeface="Noto Sans Hebrew"/>
              </a:rPr>
              <a:t>ברית חוסיין–נאצר.</a:t>
            </a:r>
          </a:p>
          <a:p>
            <a:pPr rtl="1" algn="r">
              <a:spcAft>
                <a:spcPts val="500"/>
              </a:spcAft>
            </a:pPr>
            <a:r>
              <a:rPr sz="2000" b="0">
                <a:solidFill>
                  <a:srgbClr val="212430"/>
                </a:solidFill>
                <a:latin typeface="Noto Sans Hebrew"/>
                <a:cs typeface="Noto Sans Hebrew"/>
              </a:rPr>
              <a:t>התחושה של סוריה ומצרים שישראל חלשה וזו שעת כושר לחידוש המלחמה נגדה, בגלל חילופי השלטון בישראל, הדימוי של לוי אשכול בעיני הציבור בארץ והמיתון הכלכלי הקשה במשק הישראלי.</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32</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מעורבות המעצמות - המשך</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גיוס כוח המילואים בישראל ושבועות של "המתנה", לחץ של הצבא ושל דעת הקהל על הממשלה בישראל ובמצרים לצאת למלחמה.</a:t>
            </a:r>
          </a:p>
          <a:p>
            <a:pPr rtl="1" algn="r">
              <a:spcAft>
                <a:spcPts val="500"/>
              </a:spcAft>
            </a:pPr>
            <a:r>
              <a:rPr sz="2000" b="0">
                <a:solidFill>
                  <a:srgbClr val="212430"/>
                </a:solidFill>
                <a:latin typeface="Noto Sans Hebrew"/>
                <a:cs typeface="Noto Sans Hebrew"/>
              </a:rPr>
              <a:t>כישלון הניסיונות הדיפלומטיים להביא לסיום המשבר</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אבדות רבות לצבאות ערב</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הרוגים רבים (כ־20,000), אובדן ציוד רב.</a:t>
            </a:r>
          </a:p>
          <a:p>
            <a:pPr rtl="1" algn="r">
              <a:spcAft>
                <a:spcPts val="500"/>
              </a:spcAft>
            </a:pPr>
            <a:r>
              <a:rPr sz="2000" b="0">
                <a:solidFill>
                  <a:srgbClr val="212430"/>
                </a:solidFill>
                <a:latin typeface="Noto Sans Hebrew"/>
                <a:cs typeface="Noto Sans Hebrew"/>
              </a:rPr>
              <a:t>שטחה של ישראל גדל פי שלושה. צה"ל כבש את רמת הגולן מידי סוריה, את רצועת עזה ואת מדבר סיני מידי מצרים ואת מזרח ירושלים, רמאללה, שכם, ג'נין, חברון ובית לחם מידי ירדן.</a:t>
            </a:r>
          </a:p>
          <a:p>
            <a:pPr rtl="1" algn="r">
              <a:spcAft>
                <a:spcPts val="500"/>
              </a:spcAft>
            </a:pPr>
            <a:r>
              <a:rPr sz="2000" b="0">
                <a:solidFill>
                  <a:srgbClr val="212430"/>
                </a:solidFill>
                <a:latin typeface="Noto Sans Hebrew"/>
                <a:cs typeface="Noto Sans Hebrew"/>
              </a:rPr>
              <a:t>כמיליון ערבים נוספו לתחומי שליטתה של מדינת ישראל.</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32</a:t>
            </a:r>
          </a:p>
        </p:txBody>
      </p:sp>
      <p:sp>
        <p:nvSpPr>
          <p:cNvPr id="9" name="Rounded Rectangle 8"/>
          <p:cNvSpPr/>
          <p:nvPr/>
        </p:nvSpPr>
        <p:spPr>
          <a:xfrm>
            <a:off x="731520" y="1442262"/>
            <a:ext cx="10725912" cy="406491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15414"/>
            <a:ext cx="10451592" cy="3918610"/>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אבדות רבות לצבאות ערב - המשך</a:t>
            </a:r>
          </a:p>
          <a:p>
            <a:pPr rtl="1" algn="r">
              <a:spcAft>
                <a:spcPts val="500"/>
              </a:spcAft>
            </a:pPr>
            <a:r>
              <a:rPr sz="2600" b="0">
                <a:solidFill>
                  <a:srgbClr val="212430"/>
                </a:solidFill>
                <a:latin typeface="Noto Sans Hebrew"/>
                <a:cs typeface="Noto Sans Hebrew"/>
              </a:rPr>
              <a:t>התרחבות גבולות מדינת ישראל ביבשה.</a:t>
            </a:r>
          </a:p>
          <a:p>
            <a:pPr rtl="1" algn="r">
              <a:spcAft>
                <a:spcPts val="500"/>
              </a:spcAft>
            </a:pPr>
            <a:r>
              <a:rPr sz="2600" b="0">
                <a:solidFill>
                  <a:srgbClr val="212430"/>
                </a:solidFill>
                <a:latin typeface="Noto Sans Hebrew"/>
                <a:cs typeface="Noto Sans Hebrew"/>
              </a:rPr>
              <a:t>איחוד ירושלים המזרחית עם חלקה המערבי.</a:t>
            </a:r>
          </a:p>
          <a:p>
            <a:pPr rtl="1" algn="r">
              <a:spcAft>
                <a:spcPts val="500"/>
              </a:spcAft>
            </a:pPr>
            <a:r>
              <a:rPr sz="2600" b="0">
                <a:solidFill>
                  <a:srgbClr val="212430"/>
                </a:solidFill>
                <a:latin typeface="Noto Sans Hebrew"/>
                <a:cs typeface="Noto Sans Hebrew"/>
              </a:rPr>
              <a:t>כיצד הביאו תוצאות המלחמה למחלוקות אידאולוגיות בחברה הישראלית:</a:t>
            </a:r>
          </a:p>
        </p:txBody>
      </p:sp>
      <p:sp>
        <p:nvSpPr>
          <p:cNvPr id="11" name="Rectangle 10"/>
          <p:cNvSpPr/>
          <p:nvPr/>
        </p:nvSpPr>
        <p:spPr>
          <a:xfrm>
            <a:off x="11338560" y="1515414"/>
            <a:ext cx="64008" cy="391861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ששת הימים (1967) / מלחמת יום הכיפורים (1973)</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32</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לצבאות ערב אבדות רבות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הרוגים רבים (כ־20,000), אובדן ציוד רב.</a:t>
            </a:r>
          </a:p>
          <a:p>
            <a:pPr rtl="1" algn="r">
              <a:spcAft>
                <a:spcPts val="500"/>
              </a:spcAft>
            </a:pPr>
            <a:r>
              <a:rPr sz="2000" b="0">
                <a:solidFill>
                  <a:srgbClr val="212430"/>
                </a:solidFill>
                <a:latin typeface="Noto Sans Hebrew"/>
                <a:cs typeface="Noto Sans Hebrew"/>
              </a:rPr>
              <a:t>שטחה של ישראל גדל פי שלושה. צה"ל כבש את רמת הגולן מידי סוריה, את רצועת עזה ואת חצי האי סיני מידי מצרים ואת מזרח ירושלים, רמאללה, שכם, ג'נין, חברון ובית לחם מידי ירדן.</a:t>
            </a:r>
          </a:p>
          <a:p>
            <a:pPr rtl="1" algn="r">
              <a:spcAft>
                <a:spcPts val="500"/>
              </a:spcAft>
            </a:pPr>
            <a:r>
              <a:rPr sz="2000" b="0">
                <a:solidFill>
                  <a:srgbClr val="212430"/>
                </a:solidFill>
                <a:latin typeface="Noto Sans Hebrew"/>
                <a:cs typeface="Noto Sans Hebrew"/>
              </a:rPr>
              <a:t>כמיליון פלסטינים נוספו לתחומי שליטתה של מדינת ישראל.</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לצבאות ערב אבדות רבות - המשך</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התרחבות גבולות מדינת ישראל ביבשה.</a:t>
            </a:r>
          </a:p>
          <a:p>
            <a:pPr rtl="1" algn="r">
              <a:spcAft>
                <a:spcPts val="500"/>
              </a:spcAft>
            </a:pPr>
            <a:r>
              <a:rPr sz="2000" b="0">
                <a:solidFill>
                  <a:srgbClr val="212430"/>
                </a:solidFill>
                <a:latin typeface="Noto Sans Hebrew"/>
                <a:cs typeface="Noto Sans Hebrew"/>
              </a:rPr>
              <a:t>איחוד ירושלים המזרחית עם חלקה המערבי</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32</a:t>
            </a:r>
          </a:p>
        </p:txBody>
      </p:sp>
      <p:sp>
        <p:nvSpPr>
          <p:cNvPr id="9" name="Rounded Rectangle 8"/>
          <p:cNvSpPr/>
          <p:nvPr/>
        </p:nvSpPr>
        <p:spPr>
          <a:xfrm>
            <a:off x="6217920" y="1275080"/>
            <a:ext cx="5239512"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המחיר הכבד</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מספר גדול של נפגעים בשעות הראשונות של המלחמה, אבדות כבדות בסופה (הרוגים, פצועים, שבויים).</a:t>
            </a:r>
          </a:p>
          <a:p>
            <a:pPr rtl="1" algn="r">
              <a:spcAft>
                <a:spcPts val="500"/>
              </a:spcAft>
            </a:pPr>
            <a:r>
              <a:rPr sz="2200" b="0">
                <a:solidFill>
                  <a:srgbClr val="212430"/>
                </a:solidFill>
                <a:latin typeface="Noto Sans Hebrew"/>
                <a:cs typeface="Noto Sans Hebrew"/>
              </a:rPr>
              <a:t>אובדן ציוד צבאי רב ופגיעה בכושר של הצבא</a:t>
            </a:r>
          </a:p>
        </p:txBody>
      </p:sp>
      <p:sp>
        <p:nvSpPr>
          <p:cNvPr id="15" name="Rounded Rectangle 14"/>
          <p:cNvSpPr/>
          <p:nvPr/>
        </p:nvSpPr>
        <p:spPr>
          <a:xfrm>
            <a:off x="731520" y="1275080"/>
            <a:ext cx="5239512"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שינויים במפה הפוליטית</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התפטרות שר הביטחון (משה דיין), ומאוחר יותר התפטרות של ממשלת גולדה מאיר. הביקורת הציבורית המתמשכת על הממשלה סללה את הדרך למהפך הפוליטי של 1977, שבעקבותיו עלתה לשלטון מפלגת הליכוד בראשות מנחם בגין.</a:t>
            </a:r>
          </a:p>
          <a:p>
            <a:pPr rtl="1" algn="r">
              <a:spcAft>
                <a:spcPts val="500"/>
              </a:spcAft>
            </a:pPr>
            <a:r>
              <a:rPr sz="2200" b="0">
                <a:solidFill>
                  <a:srgbClr val="212430"/>
                </a:solidFill>
                <a:latin typeface="Noto Sans Hebrew"/>
                <a:cs typeface="Noto Sans Hebrew"/>
              </a:rPr>
              <a:t>הקמה של "גוש אמונים" ושל "שלום עכשיו" ופעילותן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ששת הימים (1967)</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(1967)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32</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פעולות של נאצר</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ריכוז כוחות מצריים בסיני, סגירת מצרי טיראן ופינוי כוחות האו"ם מסיני.</a:t>
            </a:r>
          </a:p>
          <a:p>
            <a:pPr rtl="1" algn="r">
              <a:spcAft>
                <a:spcPts val="500"/>
              </a:spcAft>
            </a:pPr>
            <a:r>
              <a:rPr sz="2600" b="0">
                <a:solidFill>
                  <a:srgbClr val="212430"/>
                </a:solidFill>
                <a:latin typeface="Noto Sans Hebrew"/>
                <a:cs typeface="Noto Sans Hebrew"/>
              </a:rPr>
              <a:t>מלחמת התעמולה שניהל נאצר נגד ישראל והאיומים שלו להשמיד אותה.</a:t>
            </a:r>
          </a:p>
          <a:p>
            <a:pPr rtl="1" algn="r">
              <a:spcAft>
                <a:spcPts val="500"/>
              </a:spcAft>
            </a:pPr>
            <a:r>
              <a:rPr sz="2600" b="0">
                <a:solidFill>
                  <a:srgbClr val="212430"/>
                </a:solidFill>
                <a:latin typeface="Noto Sans Hebrew"/>
                <a:cs typeface="Noto Sans Hebrew"/>
              </a:rPr>
              <a:t>ברית חוסיין–נאצר.</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פעולות של נאצר - המשך</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כניסת כוחות עירקיים לירדן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(1967)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32</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הכנות למגננה אזרחית</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חפירת תעלות מסתור, הכנת מקלטים, תרגילי התגוננות, הכשרת בתי קברות המוניים.</a:t>
            </a:r>
          </a:p>
          <a:p>
            <a:pPr rtl="1" algn="r">
              <a:spcAft>
                <a:spcPts val="500"/>
              </a:spcAft>
            </a:pPr>
            <a:r>
              <a:rPr sz="2600" b="0">
                <a:solidFill>
                  <a:srgbClr val="212430"/>
                </a:solidFill>
                <a:latin typeface="Noto Sans Hebrew"/>
                <a:cs typeface="Noto Sans Hebrew"/>
              </a:rPr>
              <a:t>התגייסות נשים ונוער להחלפת הגברים בעבודה ובשמירה.</a:t>
            </a:r>
          </a:p>
          <a:p>
            <a:pPr rtl="1" algn="r">
              <a:spcAft>
                <a:spcPts val="500"/>
              </a:spcAft>
            </a:pPr>
            <a:r>
              <a:rPr sz="2600" b="0">
                <a:solidFill>
                  <a:srgbClr val="212430"/>
                </a:solidFill>
                <a:latin typeface="Noto Sans Hebrew"/>
                <a:cs typeface="Noto Sans Hebrew"/>
              </a:rPr>
              <a:t>לחץ ציבורי להקמת ממשלת אחדות לאומית</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בתחום הכלכלה</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האצת המעבר ממיתון לשגשוג כלכלי; בנייה רחבת היקף; השקעות מחוץ לארץ, עלייה ברמת החיים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(1967)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32</a:t>
            </a:r>
          </a:p>
        </p:txBody>
      </p:sp>
      <p:sp>
        <p:nvSpPr>
          <p:cNvPr id="9" name="Rounded Rectangle 8"/>
          <p:cNvSpPr/>
          <p:nvPr/>
        </p:nvSpPr>
        <p:spPr>
          <a:xfrm>
            <a:off x="6217920" y="1302512"/>
            <a:ext cx="5239512"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025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בתחום היחסים הבין־לאומיים</a:t>
            </a:r>
          </a:p>
        </p:txBody>
      </p:sp>
      <p:sp>
        <p:nvSpPr>
          <p:cNvPr id="14" name="TextBox 13"/>
          <p:cNvSpPr txBox="1"/>
          <p:nvPr/>
        </p:nvSpPr>
        <p:spPr>
          <a:xfrm>
            <a:off x="63550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עליית קרנה וחשיבותה של מדינת ישראל בעיני ארצות הברית, שהחלה לראות בה נכס אסטרטגי במזרח התיכון; ניתוק היחסים עם ברית המועצות וגרורותיה; התקררות היחסים עם צרפת, שהייתה ספקית הנשק העיקרית של ישראל עד אז; החלטה 242, הקובעת שנסיגה משטחים תתרחש רק עם חתימה על הסכם שלום</a:t>
            </a:r>
          </a:p>
        </p:txBody>
      </p:sp>
      <p:sp>
        <p:nvSpPr>
          <p:cNvPr id="15" name="Rounded Rectangle 14"/>
          <p:cNvSpPr/>
          <p:nvPr/>
        </p:nvSpPr>
        <p:spPr>
          <a:xfrm>
            <a:off x="731520" y="1302512"/>
            <a:ext cx="5239512"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025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בתחום החברה</a:t>
            </a:r>
          </a:p>
        </p:txBody>
      </p:sp>
      <p:sp>
        <p:nvSpPr>
          <p:cNvPr id="20" name="TextBox 19"/>
          <p:cNvSpPr txBox="1"/>
          <p:nvPr/>
        </p:nvSpPr>
        <p:spPr>
          <a:xfrm>
            <a:off x="8686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מעבר מחרדה קיומית להרגשת ביטחון ועוצמה; התחיל הוויכוח בחברה הישראלית בעניין השטחים שנכבשו ובעניין הפלסטינים; גידול ניכר בהיקף העלייה לארץ</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(1967)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32</a:t>
            </a:r>
          </a:p>
        </p:txBody>
      </p:sp>
      <p:sp>
        <p:nvSpPr>
          <p:cNvPr id="9" name="Rounded Rectangle 8"/>
          <p:cNvSpPr/>
          <p:nvPr/>
        </p:nvSpPr>
        <p:spPr>
          <a:xfrm>
            <a:off x="8010144" y="1401699"/>
            <a:ext cx="3447288" cy="414604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01699"/>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6570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6570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29131"/>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בתחום הביטחון</a:t>
            </a:r>
          </a:p>
        </p:txBody>
      </p:sp>
      <p:sp>
        <p:nvSpPr>
          <p:cNvPr id="14" name="TextBox 13"/>
          <p:cNvSpPr txBox="1"/>
          <p:nvPr/>
        </p:nvSpPr>
        <p:spPr>
          <a:xfrm>
            <a:off x="8147304" y="2060067"/>
            <a:ext cx="3172968" cy="3396233"/>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ההתרחבות הטריטוריאלית העניקה לישראל יתרונות טופוגרפיים ואסטרטגיים (תצפית מרמת הגולן ומהחרמון בצפון, תצפית מהרי יהודה והשומרון על מישור החוף, שימוש בשטחי סיני לאימונים צבאיים); הוקמו בסיסים צבאיים לאורך קווי הגבול החדשים; חודשים ספורים לאחר המלחמה פרצה מלחמת "ההתשה"; בתגובה בנתה ישראל קווי ביצורים לאורך התעלה (קו בר־לב)</a:t>
            </a:r>
          </a:p>
        </p:txBody>
      </p:sp>
      <p:sp>
        <p:nvSpPr>
          <p:cNvPr id="15" name="Rounded Rectangle 14"/>
          <p:cNvSpPr/>
          <p:nvPr/>
        </p:nvSpPr>
        <p:spPr>
          <a:xfrm>
            <a:off x="4370832" y="1401699"/>
            <a:ext cx="3447288" cy="414604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01699"/>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6570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6570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29131"/>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בתחום החברתי/פוליטי</a:t>
            </a:r>
          </a:p>
        </p:txBody>
      </p:sp>
      <p:sp>
        <p:nvSpPr>
          <p:cNvPr id="20" name="TextBox 19"/>
          <p:cNvSpPr txBox="1"/>
          <p:nvPr/>
        </p:nvSpPr>
        <p:spPr>
          <a:xfrm>
            <a:off x="4507992" y="2060067"/>
            <a:ext cx="3172968" cy="3396233"/>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מעבר מחרדה קיומית להרגשת ביטחון ועוצמה; התחיל הוויכוח בחברה הישראלית בנוגע לשטחים שנכבשו ובנוגע לפלסטינים; גידול ניכר בהיקף העלייה לארץ</a:t>
            </a:r>
          </a:p>
        </p:txBody>
      </p:sp>
      <p:sp>
        <p:nvSpPr>
          <p:cNvPr id="21" name="Rounded Rectangle 20"/>
          <p:cNvSpPr/>
          <p:nvPr/>
        </p:nvSpPr>
        <p:spPr>
          <a:xfrm>
            <a:off x="731520" y="1401699"/>
            <a:ext cx="3447288" cy="414604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01699"/>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9372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93723"/>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29131"/>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מפת גבולות ישראל לפני מלחמת ששת הימים</a:t>
            </a:r>
          </a:p>
        </p:txBody>
      </p:sp>
      <p:sp>
        <p:nvSpPr>
          <p:cNvPr id="26" name="TextBox 25"/>
          <p:cNvSpPr txBox="1"/>
          <p:nvPr/>
        </p:nvSpPr>
        <p:spPr>
          <a:xfrm>
            <a:off x="868680" y="2316099"/>
            <a:ext cx="3172968" cy="314020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קרדיט: שאלון 2261</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ששת הימים (1967)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32</a:t>
            </a:r>
          </a:p>
        </p:txBody>
      </p:sp>
      <p:sp>
        <p:nvSpPr>
          <p:cNvPr id="9" name="Rounded Rectangle 8"/>
          <p:cNvSpPr/>
          <p:nvPr/>
        </p:nvSpPr>
        <p:spPr>
          <a:xfrm>
            <a:off x="6217920" y="2286000"/>
            <a:ext cx="5239512"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228600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35000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קריקטורת דוש, 1967</a:t>
            </a:r>
          </a:p>
        </p:txBody>
      </p:sp>
      <p:sp>
        <p:nvSpPr>
          <p:cNvPr id="14" name="TextBox 13"/>
          <p:cNvSpPr txBox="1"/>
          <p:nvPr/>
        </p:nvSpPr>
        <p:spPr>
          <a:xfrm>
            <a:off x="63550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731520" y="2286000"/>
            <a:ext cx="5239512"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228600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23500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מפת מלחמת ששת הימים, 1967</a:t>
            </a:r>
          </a:p>
        </p:txBody>
      </p:sp>
      <p:sp>
        <p:nvSpPr>
          <p:cNvPr id="20" name="TextBox 19"/>
          <p:cNvSpPr txBox="1"/>
          <p:nvPr/>
        </p:nvSpPr>
        <p:spPr>
          <a:xfrm>
            <a:off x="8686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מפה: ישראל לפני מלחמת ששת הימים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4.png"/>
          <p:cNvPicPr>
            <a:picLocks noChangeAspect="1"/>
          </p:cNvPicPr>
          <p:nvPr/>
        </p:nvPicPr>
        <p:blipFill>
          <a:blip r:embed="rId3"/>
          <a:stretch>
            <a:fillRect/>
          </a:stretch>
        </p:blipFill>
        <p:spPr>
          <a:xfrm>
            <a:off x="2073530" y="1005840"/>
            <a:ext cx="3259578"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מפת ישראל וסביבתה לפני מלחמת ששת הימים ואחריה. המקרא מבחין בין קו שביתת הנשק מ-1949, שטחי ישראל לפני המלחמה ושטחים שנכבשו במלחמה.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 שאלה 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"סליחה שניצחנו!", 1967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5.png"/>
          <p:cNvPicPr>
            <a:picLocks noChangeAspect="1"/>
          </p:cNvPicPr>
          <p:nvPr/>
        </p:nvPicPr>
        <p:blipFill>
          <a:blip r:embed="rId3"/>
          <a:stretch>
            <a:fillRect/>
          </a:stretch>
        </p:blipFill>
        <p:spPr>
          <a:xfrm>
            <a:off x="731520" y="1473261"/>
            <a:ext cx="5943600" cy="3865756"/>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חייל ישראלי צועד מעל שלטים של ערים שנכבשו, כמו ירושלים וחברון, ולצידו דמות של ההיסטוריה. הכיתוב: "חכה! חכה! אני לא מספיקה לרשום!".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 קישון, דוש (ק׳ גרדוש), סליחה שניצחנו!, ספרית מעריב, 1967; נספח לשאלון 022261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מפה: מהלכי מלחמת ששת הימים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6.png"/>
          <p:cNvPicPr>
            <a:picLocks noChangeAspect="1"/>
          </p:cNvPicPr>
          <p:nvPr/>
        </p:nvPicPr>
        <p:blipFill>
          <a:blip r:embed="rId3"/>
          <a:stretch>
            <a:fillRect/>
          </a:stretch>
        </p:blipFill>
        <p:spPr>
          <a:xfrm>
            <a:off x="1962085" y="1005840"/>
            <a:ext cx="3482469"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מפה בשם "מלחמת בזק של ששה ימים, 5-10 ביוני 1967": חיצים של התקדמות הצבא בסיני, בירדן ובסוריה, וטבלת כוחות. המקרא מציין את קו שביתת הנשק ואת השטחים שנכבשו.</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 בר נביא (עורך), האטלס ההיסטורי התולדות העם, 1992, עמ׳ 261; נספח לשאלון 022261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32</a:t>
            </a:r>
          </a:p>
        </p:txBody>
      </p:sp>
      <p:sp>
        <p:nvSpPr>
          <p:cNvPr id="9" name="Rounded Rectangle 8"/>
          <p:cNvSpPr/>
          <p:nvPr/>
        </p:nvSpPr>
        <p:spPr>
          <a:xfrm>
            <a:off x="731520" y="1051560"/>
            <a:ext cx="10725912" cy="37856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63931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11. מלחמת ששת הימים (1967)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הצעדים של מדינות ערב שהובילו למתיחות בינן ובין מדינת ישראל בתקופה שלפני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את התגובות של מדינת ישראל על צעדים אלה. בתשובתך התייחס להנהגה בישראל ולחברה הישראלית.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במדינת ישראל חל שינוי ניכר בעקבות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קביעה זו. בתשובתך התייחס לכל אחד מן התחומים האלה: כלכלה, יחסים בין־לאומיים, חברה.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11. מלחמת ששת הימים (1967)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הצעדים של מדינות ערב שהובילו למתיחות ביניהן ובין מדינת ישראל בתקופה שלפני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הניסיונות של סוריה להטות את מקורות הירדן, הפגזות על יישובים בעמק הירדן.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של נאצר: ריכוז כוחות מצריים בסיני, סגירת מצרי טיראן ופינוי כוחות האו"ם מסיני.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מלחמת התעמולה שניהל נאצר נגד ישראל והאיומים שלו להשמיד אותה.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ברית חוסיין–נאצר.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כניסת כוחות עירקיים לירדן.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התגובות של מדינת ישראל על צעדים 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ההנהגה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ישראל הכריזה שסגירת מצרי טיראן מהווה עילה למלחמה.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גיוס מילואים נרחב בתגובה על ריכוז הצבא המצרי בחצי האי סיני.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ניסיונות דיפלומטיים להביא לסיום המשבר.</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ממשלת אחדות 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החלטה להנחית מכת מנע בעקבות מידע מודיעיני על כוונת תקיפה מצד מצרים.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החברה הישראלית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התפתחה תחושה של חרדה קיומית.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הכנות למגננה אזרחית: חפירת תעלות מסתור, הכנת מקלטים, תרגילי התגוננות, הכשרת בתי קברות המוניים.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התגייסות נשים ונוער להחלפת הגברים בעבודה ובשמירה.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לחץ ציבורי להקמת ממשלת אחדות 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220–222, 225; לילך 2, עמ' 186–187, 189; מט"ח 2, עמ' 180–185; רכס 2, עמ' 215–227; שזר 2, עמ' 171–175, 184.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השינוי הניכר שחל במדינת ישראל בעקבות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הכלכלה: האצת המעבר ממיתון לשגשוג כלכלי; בנייה רחבת היקף; השקעות מחוץ לארץ, עלייה ברמת החיים.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32</a:t>
            </a:r>
          </a:p>
        </p:txBody>
      </p:sp>
      <p:sp>
        <p:nvSpPr>
          <p:cNvPr id="9" name="Rounded Rectangle 8"/>
          <p:cNvSpPr/>
          <p:nvPr/>
        </p:nvSpPr>
        <p:spPr>
          <a:xfrm>
            <a:off x="731520" y="1051560"/>
            <a:ext cx="10725912" cy="30398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8935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היחסים הבין־לאומיים: עליית קרנה וחשיבותה של מדינת ישראל בעיני ארצות הברית, שהחלה לראות בה נכס אסטרטגי במזרח התיכון; ניתוק היחסים עם ברית המועצות וגרורותיה; התקררות היחסים עם צרפת, שהייתה ספקית הנשק העיקרית של ישראל עד אז; החלטה 242, הקובעת שנסיגה משטחים תתרחש רק עם חתימה על הסכם שלום.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החברה: מעבר מחרדה קיומית להרגשת ביטחון ועוצמה; התחיל הוויכוח בחברה הישראלית בעניין השטחים שנכבשו ובעניין הפלסטינים; גידול ניכר בהיקף העלייה לארץ.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229–235; לילך 2, עמ' 194–195; מט"ח 2, עמ' 186–187; רכס 2, עמ' 231–233, 239–240; שזר 2, עמ' 179–184.</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10. מקור – מלחמת ששת הימים (1967)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לפניך קטע ממאמר שכתב ההיסטוריון זכי שלום על התקופה שלפני מלחמת ששת הימים. בקטע מפורט ההסדר בין ישראל לבין מצרים לאחר מבצע קדש* (1956).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מאז תום "מבצע קדש" היה חצי האי סיני אזור חָיִץ מפורז [בלי כוחות צבא] בין ישראל ובין מצרים. ההסכמה של ממשלת ישראל לסגת מסיני ומרצועת עזה לאחר "מבצע קדש" לוותה בהסדר מדיני־צבאי, אשר הבטיח, חלקית לפחות, את אופיו המפורז של חצי האי סיני. במסגרת ההסדר הוסכם כי נוכחות של כוחות או"ם תהיה גורם חָיִץ האמור לפקח על שמירת אופיו המפורז של חצי האי סיני. כמו כן ממשל הנשיא אייזנהאור מסר לישראל מחויבות אמריקנית מעורפלת להבטחת חופש השיט של ישראל במְצָרֵי אילת.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אילו תנאים של ההסדר המתואר בקטע הופרו, ומדוע הפרה זו הובילה לפרוץ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הבא גורם נוסף למלחמה זו על פי מה שלמדת.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את ההשפעה של מלחמה זו על מדינת ישראל בשניים מן התחומים האלה: כלכלה, ביטחון, חברה.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נקודות)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10. מקור – מלחמת ששת הימים (1967)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אילו תנאים של ההסדר המתואר בקטע הופרו: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נאצר ריכז כוחות צבאיים, ציוד צבאי ותחמושת בחצי־האי סיני, שנקבע בהסדר שהוא אזור חיץ מפורז.</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נאצר דרש מהאו"ם לפנות את כוחותיו מסיני, כוחות שהיו אמורים לפקח על אופיו המפורז של האזור.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נאצר סגר את המצרים ומנע שיט חופשי לאילת – פגיעה במחויבות האמריקנית להבטחת חופש השיט של ישראל במצרי איל.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הפרה זו הובילה לפרוץ 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הפרה זו לוותה במלחמת תעמולה שניהלו מנהיגי מדינות ערב. הם איימו להשמיד את ישראל, והכריזו שיצאו למלחמה נגדה.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בתגובה על ההפרה בוטה זו ישראל גייסה את כוח המילואים.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הניסיונות הדיפלומטיים להביא לסיום המשבר לא צלחו.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לחץ של הצבא ושל דעת הקהל בישראל על הממשלה לצאת למלחמה כדי לזכות ביתרון ההפתעה.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ממשלת ישראל החליטה להנחית מכת מנע בעקבות מידע מודיעיני על כוונת תקיפה מצד מצרים.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נוספים למלחמה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הסלמה במתח בין ישראל לעולם הערבי בשל הניסיונות להטיית מקורות הירדן והמאבק על המים.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עליית המתח בגבול הסורי בעקבות המאבק על המים ושאלת האזורים המפורזים.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אש"ף ופעולותיו נגד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מעורבות המעצמות: ברית־המועצות עודדה את סוריה ומצרים לפעול נגד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התחושה של סוריה ומצרים שישראל חלשה וזו שעת כושר לחידוש המלחמה נגדה בגלל חילופי השלטון.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הסכם הגנה בין מצרים לסוריה (נובמבר 1966) ובין מצרים לירדן (מאי 1967).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215, 220–222; לילך 2, עמ' 186–187; מט"ח 2, עמ' 180–184; רכס 2, עמ' 215–226; שזר 2, עמ' 171–175, 184.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ההשפעה של מלחמה זו על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הכלכלה: שגשוג כלכלי; בנייה רחבת היקף; השקעות מחוץ לארץ.</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32</a:t>
            </a:r>
          </a:p>
        </p:txBody>
      </p:sp>
      <p:sp>
        <p:nvSpPr>
          <p:cNvPr id="9" name="Rounded Rectangle 8"/>
          <p:cNvSpPr/>
          <p:nvPr/>
        </p:nvSpPr>
        <p:spPr>
          <a:xfrm>
            <a:off x="731520" y="1051560"/>
            <a:ext cx="10725912" cy="30398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8935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הביטחון: ההתרחבות הטריטוריאלית העניקה לישראל יתרונות טופוגרפיים ואסטרטגיים (תצפית מרמת הגולן ומהחרמון בצפון, תצפית מהרי יהודה והשומרון על מישור החוף, שימוש בשטחי סיני לאימונים צבאיים); הוקמו בסיסים צבאיים לאורך קווי הגבול החדשים; חודשים ספורים לאחר המלחמה פרצה מלחמת "ההתשה"; בתגובה בנתה ישראל קווי ביצורים לאורך התעלה (קו בר־לב).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החברה: התחיל הוויכוח בחברה הישראלית בנוגע לשטחים שנכבשו ובנוגע לפלסטינים; גידול ניכר בהיקף העלייה לארץ.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229–235; לילך 2, עמ' 194–195; מט"ח 2, עמ' 186–187; רכס 2, עמ' 131–133, 239–240; שזר 2, עמ' 179–184.</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32</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ששת הימים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ששת הימים (1967) / מלחמת יום הכיפורים (1973)</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ששת הימים (1967)</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נאצר יזם כמה צעדים תוקפניים נוספים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פעולות של נאצר שהפרו את הסכמי 1957</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אבדות רבות לצבאות ערב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לצבאות ערב אבדות רבות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שינויים במפה הפוליטית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32</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32</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"מלחמת ששת הימים - הגורמים לפרוץ המלחמה ומהלכה" - גם בעמוד הנושא, בלשונית "סרטון".</a:t>
            </a:r>
          </a:p>
          <a:p>
            <a:pPr rtl="1" algn="r">
              <a:spcAft>
                <a:spcPts val="500"/>
              </a:spcAft>
            </a:pPr>
            <a:r>
              <a:rPr sz="1800" b="0">
                <a:solidFill>
                  <a:srgbClr val="212430"/>
                </a:solidFill>
                <a:latin typeface="Noto Sans Hebrew"/>
                <a:cs typeface="Noto Sans Hebrew"/>
              </a:rPr>
              <a:t>https://www.youtube.com/watch?v=OUqUM1d4g4g</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32</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