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502920" y="457200"/>
            <a:ext cx="11183112" cy="5943600"/>
          </a:xfrm>
          <a:prstGeom prst="rect">
            <a:avLst/>
          </a:prstGeom>
          <a:no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097280" y="1554480"/>
            <a:ext cx="9966960" cy="2011680"/>
          </a:xfrm>
          <a:prstGeom prst="rect">
            <a:avLst/>
          </a:prstGeom>
          <a:noFill/>
        </p:spPr>
        <p:txBody>
          <a:bodyPr wrap="square" lIns="45720" rIns="45720" tIns="27432" bIns="27432" anchor="ctr">
            <a:spAutoFit/>
          </a:bodyPr>
          <a:lstStyle/>
          <a:p>
            <a:pPr algn="ctr" rtl="1"/>
            <a:r>
              <a:rPr sz="3600" b="1">
                <a:solidFill>
                  <a:srgbClr val="1D3A5F"/>
                </a:solidFill>
                <a:latin typeface="Noto Serif Hebrew"/>
                <a:cs typeface="Noto Serif Hebrew"/>
              </a:rPr>
              <a:t>מלחמת יום הכיפורים (1973)</a:t>
            </a:r>
          </a:p>
        </p:txBody>
      </p:sp>
      <p:sp>
        <p:nvSpPr>
          <p:cNvPr id="5" name="Rectangle 4"/>
          <p:cNvSpPr/>
          <p:nvPr/>
        </p:nvSpPr>
        <p:spPr>
          <a:xfrm>
            <a:off x="4754880" y="3703320"/>
            <a:ext cx="2651760" cy="4572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97280" y="393192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היסטוריה ממלכתי | שאלון 022261</a:t>
            </a:r>
          </a:p>
        </p:txBody>
      </p:sp>
      <p:sp>
        <p:nvSpPr>
          <p:cNvPr id="7" name="Rounded Rectangle 6"/>
          <p:cNvSpPr/>
          <p:nvPr/>
        </p:nvSpPr>
        <p:spPr>
          <a:xfrm>
            <a:off x="4297680" y="4937760"/>
            <a:ext cx="3566160" cy="502920"/>
          </a:xfrm>
          <a:prstGeom prst="roundRect">
            <a:avLst>
              <a:gd name="adj" fmla="val 5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297680" y="4937760"/>
            <a:ext cx="3566160" cy="502920"/>
          </a:xfrm>
          <a:prstGeom prst="rect">
            <a:avLst/>
          </a:prstGeom>
          <a:noFill/>
        </p:spPr>
        <p:txBody>
          <a:bodyPr wrap="square" lIns="45720" rIns="45720" tIns="27432" bIns="27432" anchor="ctr">
            <a:spAutoFit/>
          </a:bodyPr>
          <a:lstStyle/>
          <a:p>
            <a:pPr algn="ctr"/>
            <a:r>
              <a:rPr sz="1600" b="1">
                <a:solidFill>
                  <a:srgbClr val="FFFFFF"/>
                </a:solidFill>
                <a:latin typeface="Noto Sans Hebrew"/>
                <a:cs typeface="Noto Sans Hebrew"/>
              </a:rPr>
              <a:t>מצגת לימוד לבגרות</a:t>
            </a:r>
          </a:p>
        </p:txBody>
      </p:sp>
      <p:sp>
        <p:nvSpPr>
          <p:cNvPr id="9" name="TextBox 8"/>
          <p:cNvSpPr txBox="1"/>
          <p:nvPr/>
        </p:nvSpPr>
        <p:spPr>
          <a:xfrm>
            <a:off x="4873752" y="5989320"/>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 מתוך 34</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מפת הנושא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 מתוך 34</a:t>
            </a:r>
          </a:p>
        </p:txBody>
      </p:sp>
      <p:sp>
        <p:nvSpPr>
          <p:cNvPr id="9" name="Rounded Rectangle 8"/>
          <p:cNvSpPr/>
          <p:nvPr/>
        </p:nvSpPr>
        <p:spPr>
          <a:xfrm>
            <a:off x="731520" y="1097280"/>
            <a:ext cx="10058400" cy="1463039"/>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70432"/>
            <a:ext cx="9784080" cy="1316736"/>
          </a:xfrm>
          <a:prstGeom prst="rect">
            <a:avLst/>
          </a:prstGeom>
          <a:noFill/>
        </p:spPr>
        <p:txBody>
          <a:bodyPr wrap="square" lIns="45720" rIns="45720" tIns="27432" bIns="27432" anchor="t">
            <a:spAutoFit/>
          </a:bodyPr>
          <a:lstStyle/>
          <a:p>
            <a:pPr rtl="1" algn="r">
              <a:spcAft>
                <a:spcPts val="400"/>
              </a:spcAft>
            </a:pPr>
            <a:r>
              <a:rPr sz="2300" b="1">
                <a:solidFill>
                  <a:srgbClr val="1D3A5F"/>
                </a:solidFill>
                <a:latin typeface="Noto Serif Hebrew"/>
                <a:cs typeface="Noto Serif Hebrew"/>
              </a:rPr>
              <a:t>יחידה 1</a:t>
            </a:r>
          </a:p>
          <a:p>
            <a:pPr rtl="1" algn="r">
              <a:spcAft>
                <a:spcPts val="500"/>
              </a:spcAft>
            </a:pPr>
            <a:r>
              <a:rPr sz="2200" b="0">
                <a:solidFill>
                  <a:srgbClr val="212430"/>
                </a:solidFill>
                <a:latin typeface="Noto Sans Hebrew"/>
                <a:cs typeface="Noto Sans Hebrew"/>
              </a:rPr>
              <a:t>מלחמת יום הכיפורים</a:t>
            </a:r>
          </a:p>
        </p:txBody>
      </p:sp>
      <p:sp>
        <p:nvSpPr>
          <p:cNvPr id="11" name="Rectangle 10"/>
          <p:cNvSpPr/>
          <p:nvPr/>
        </p:nvSpPr>
        <p:spPr>
          <a:xfrm>
            <a:off x="10680192" y="1188720"/>
            <a:ext cx="64008" cy="128016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731520" y="2743200"/>
            <a:ext cx="10058400" cy="1463039"/>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68680" y="2816352"/>
            <a:ext cx="9784080" cy="1316736"/>
          </a:xfrm>
          <a:prstGeom prst="rect">
            <a:avLst/>
          </a:prstGeom>
          <a:noFill/>
        </p:spPr>
        <p:txBody>
          <a:bodyPr wrap="square" lIns="45720" rIns="45720" tIns="27432" bIns="27432" anchor="t">
            <a:spAutoFit/>
          </a:bodyPr>
          <a:lstStyle/>
          <a:p>
            <a:pPr rtl="1" algn="r">
              <a:spcAft>
                <a:spcPts val="400"/>
              </a:spcAft>
            </a:pPr>
            <a:r>
              <a:rPr sz="2000" b="1">
                <a:solidFill>
                  <a:srgbClr val="7A2E3A"/>
                </a:solidFill>
                <a:latin typeface="Noto Serif Hebrew"/>
                <a:cs typeface="Noto Serif Hebrew"/>
              </a:rPr>
              <a:t>יחידה 2</a:t>
            </a:r>
          </a:p>
          <a:p>
            <a:pPr rtl="1" algn="r">
              <a:spcAft>
                <a:spcPts val="500"/>
              </a:spcAft>
            </a:pPr>
            <a:r>
              <a:rPr sz="1900" b="0">
                <a:solidFill>
                  <a:srgbClr val="212430"/>
                </a:solidFill>
                <a:latin typeface="Noto Sans Hebrew"/>
                <a:cs typeface="Noto Sans Hebrew"/>
              </a:rPr>
              <a:t>מלחמת ששת הימים (1967) / מלחמת יום הכיפורים (1973)</a:t>
            </a:r>
          </a:p>
        </p:txBody>
      </p:sp>
      <p:sp>
        <p:nvSpPr>
          <p:cNvPr id="14" name="Rectangle 13"/>
          <p:cNvSpPr/>
          <p:nvPr/>
        </p:nvSpPr>
        <p:spPr>
          <a:xfrm>
            <a:off x="10680192" y="2834640"/>
            <a:ext cx="64008" cy="128016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731520" y="4389120"/>
            <a:ext cx="10058400" cy="1463039"/>
          </a:xfrm>
          <a:prstGeom prst="roundRect">
            <a:avLst>
              <a:gd name="adj" fmla="val 4000"/>
            </a:avLst>
          </a:prstGeom>
          <a:solidFill>
            <a:srgbClr val="FFFFFF"/>
          </a:solidFill>
          <a:ln w="15875">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80" y="4462272"/>
            <a:ext cx="9784080" cy="1316736"/>
          </a:xfrm>
          <a:prstGeom prst="rect">
            <a:avLst/>
          </a:prstGeom>
          <a:noFill/>
        </p:spPr>
        <p:txBody>
          <a:bodyPr wrap="square" lIns="45720" rIns="45720" tIns="27432" bIns="27432" anchor="t">
            <a:spAutoFit/>
          </a:bodyPr>
          <a:lstStyle/>
          <a:p>
            <a:pPr rtl="1" algn="r">
              <a:spcAft>
                <a:spcPts val="400"/>
              </a:spcAft>
            </a:pPr>
            <a:r>
              <a:rPr sz="2300" b="1">
                <a:solidFill>
                  <a:srgbClr val="C58B2B"/>
                </a:solidFill>
                <a:latin typeface="Noto Serif Hebrew"/>
                <a:cs typeface="Noto Serif Hebrew"/>
              </a:rPr>
              <a:t>יחידה 3</a:t>
            </a:r>
          </a:p>
          <a:p>
            <a:pPr rtl="1" algn="r">
              <a:spcAft>
                <a:spcPts val="500"/>
              </a:spcAft>
            </a:pPr>
            <a:r>
              <a:rPr sz="2200" b="0">
                <a:solidFill>
                  <a:srgbClr val="212430"/>
                </a:solidFill>
                <a:latin typeface="Noto Sans Hebrew"/>
                <a:cs typeface="Noto Sans Hebrew"/>
              </a:rPr>
              <a:t>מלחמת יום הכיפורים (1973)</a:t>
            </a:r>
          </a:p>
        </p:txBody>
      </p:sp>
      <p:sp>
        <p:nvSpPr>
          <p:cNvPr id="17" name="Rectangle 16"/>
          <p:cNvSpPr/>
          <p:nvPr/>
        </p:nvSpPr>
        <p:spPr>
          <a:xfrm>
            <a:off x="10680192" y="4480559"/>
            <a:ext cx="64008" cy="128016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097280" y="2194560"/>
            <a:ext cx="9966960" cy="1737360"/>
          </a:xfrm>
          <a:prstGeom prst="rect">
            <a:avLst/>
          </a:prstGeom>
          <a:solidFill>
            <a:srgbClr val="1D3A5F"/>
          </a:solid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2240280"/>
            <a:ext cx="9418320" cy="1645920"/>
          </a:xfrm>
          <a:prstGeom prst="rect">
            <a:avLst/>
          </a:prstGeom>
          <a:noFill/>
        </p:spPr>
        <p:txBody>
          <a:bodyPr wrap="square" lIns="45720" rIns="45720" tIns="27432" bIns="27432" anchor="ctr">
            <a:spAutoFit/>
          </a:bodyPr>
          <a:lstStyle/>
          <a:p>
            <a:pPr algn="ctr" rtl="1"/>
            <a:r>
              <a:rPr sz="3000" b="1">
                <a:solidFill>
                  <a:srgbClr val="FFFFFF"/>
                </a:solidFill>
                <a:latin typeface="Noto Serif Hebrew"/>
                <a:cs typeface="Noto Serif Hebrew"/>
              </a:rPr>
              <a:t>מלחמת יום הכיפורים</a:t>
            </a:r>
          </a:p>
        </p:txBody>
      </p:sp>
      <p:sp>
        <p:nvSpPr>
          <p:cNvPr id="5" name="TextBox 4"/>
          <p:cNvSpPr txBox="1"/>
          <p:nvPr/>
        </p:nvSpPr>
        <p:spPr>
          <a:xfrm>
            <a:off x="1097280" y="411480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יחידה 1</a:t>
            </a:r>
          </a:p>
        </p:txBody>
      </p:sp>
      <p:sp>
        <p:nvSpPr>
          <p:cNvPr id="6" name="Rectangle 5"/>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 מתוך 34</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מלחמת יום הכיפורים</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4 מתוך 34</a:t>
            </a:r>
          </a:p>
        </p:txBody>
      </p:sp>
      <p:sp>
        <p:nvSpPr>
          <p:cNvPr id="9" name="Rounded Rectangle 8"/>
          <p:cNvSpPr/>
          <p:nvPr/>
        </p:nvSpPr>
        <p:spPr>
          <a:xfrm>
            <a:off x="6217920" y="1391920"/>
            <a:ext cx="5239512" cy="4165600"/>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391920"/>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45592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455928"/>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41935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המחיר הכבד של המלחמה</a:t>
            </a:r>
          </a:p>
        </p:txBody>
      </p:sp>
      <p:sp>
        <p:nvSpPr>
          <p:cNvPr id="14" name="TextBox 13"/>
          <p:cNvSpPr txBox="1"/>
          <p:nvPr/>
        </p:nvSpPr>
        <p:spPr>
          <a:xfrm>
            <a:off x="6355080" y="2050288"/>
            <a:ext cx="4965192" cy="3415791"/>
          </a:xfrm>
          <a:prstGeom prst="rect">
            <a:avLst/>
          </a:prstGeom>
          <a:noFill/>
        </p:spPr>
        <p:txBody>
          <a:bodyPr wrap="square" lIns="45720" rIns="45720" tIns="27432" bIns="27432" anchor="t">
            <a:spAutoFit/>
          </a:bodyPr>
          <a:lstStyle/>
          <a:p>
            <a:pPr rtl="1" algn="r">
              <a:spcAft>
                <a:spcPts val="500"/>
              </a:spcAft>
            </a:pPr>
            <a:r>
              <a:rPr sz="1600" b="0">
                <a:solidFill>
                  <a:srgbClr val="212430"/>
                </a:solidFill>
                <a:latin typeface="Noto Sans Hebrew"/>
                <a:cs typeface="Noto Sans Hebrew"/>
              </a:rPr>
              <a:t>מספר גדול של נפגעים בשעות הראשונות של המלחמה, אבדות כבדות בסופה (הרוגים, פצועים, שבוים), אובדן ציוד רב ופגיעה בכושרו של הצבא, נזק עצום לכלכלה.</a:t>
            </a:r>
          </a:p>
          <a:p>
            <a:pPr rtl="1" algn="r">
              <a:spcAft>
                <a:spcPts val="500"/>
              </a:spcAft>
            </a:pPr>
            <a:r>
              <a:rPr sz="1600" b="0">
                <a:solidFill>
                  <a:srgbClr val="212430"/>
                </a:solidFill>
                <a:latin typeface="Noto Sans Hebrew"/>
                <a:cs typeface="Noto Sans Hebrew"/>
              </a:rPr>
              <a:t>הרושם העז שהותירה ההפתעה של ישראל עם פרוץ המלחמה, וההצלحات של מצרים וסוריה בתחילתה, בצד הבלבול והמבוכה ששררו בדרג המדיני והפוליטי.</a:t>
            </a:r>
          </a:p>
          <a:p>
            <a:pPr rtl="1" algn="r">
              <a:spcAft>
                <a:spcPts val="500"/>
              </a:spcAft>
            </a:pPr>
            <a:r>
              <a:rPr sz="1600" b="0">
                <a:solidFill>
                  <a:srgbClr val="212430"/>
                </a:solidFill>
                <a:latin typeface="Noto Sans Hebrew"/>
                <a:cs typeface="Noto Sans Hebrew"/>
              </a:rPr>
              <a:t>תחושת המחדל והתערערות האמון במנהיגות הפוליטית והצבאית, שגרמה לטלטלה עזה בהלכי הרוח שהיו בחברה הישראלית לפני המלחמה</a:t>
            </a:r>
          </a:p>
        </p:txBody>
      </p:sp>
      <p:sp>
        <p:nvSpPr>
          <p:cNvPr id="15" name="Rounded Rectangle 14"/>
          <p:cNvSpPr/>
          <p:nvPr/>
        </p:nvSpPr>
        <p:spPr>
          <a:xfrm>
            <a:off x="731520" y="1391920"/>
            <a:ext cx="5239512" cy="4165600"/>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391920"/>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45592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455928"/>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41935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המחיר הכבד</a:t>
            </a:r>
          </a:p>
        </p:txBody>
      </p:sp>
      <p:sp>
        <p:nvSpPr>
          <p:cNvPr id="20" name="TextBox 19"/>
          <p:cNvSpPr txBox="1"/>
          <p:nvPr/>
        </p:nvSpPr>
        <p:spPr>
          <a:xfrm>
            <a:off x="868680" y="2050288"/>
            <a:ext cx="4965192" cy="3415791"/>
          </a:xfrm>
          <a:prstGeom prst="rect">
            <a:avLst/>
          </a:prstGeom>
          <a:noFill/>
        </p:spPr>
        <p:txBody>
          <a:bodyPr wrap="square" lIns="45720" rIns="45720" tIns="27432" bIns="27432" anchor="t">
            <a:spAutoFit/>
          </a:bodyPr>
          <a:lstStyle/>
          <a:p>
            <a:pPr rtl="1" algn="r">
              <a:spcAft>
                <a:spcPts val="500"/>
              </a:spcAft>
            </a:pPr>
            <a:r>
              <a:rPr sz="1600" b="0">
                <a:solidFill>
                  <a:srgbClr val="212430"/>
                </a:solidFill>
                <a:latin typeface="Noto Sans Hebrew"/>
                <a:cs typeface="Noto Sans Hebrew"/>
              </a:rPr>
              <a:t>מספר גדול של נפגעים בשעות הראשונות של המלחמה, אבדות כבדות בסופה (הרוגים, פצועים, שבויים).</a:t>
            </a:r>
          </a:p>
          <a:p>
            <a:pPr rtl="1" algn="r">
              <a:spcAft>
                <a:spcPts val="500"/>
              </a:spcAft>
            </a:pPr>
            <a:r>
              <a:rPr sz="1600" b="0">
                <a:solidFill>
                  <a:srgbClr val="212430"/>
                </a:solidFill>
                <a:latin typeface="Noto Sans Hebrew"/>
                <a:cs typeface="Noto Sans Hebrew"/>
              </a:rPr>
              <a:t>אובדן ציוד צבאי רב ופגיעה בכושר של הצבא</a:t>
            </a:r>
          </a:p>
        </p:txBody>
      </p:sp>
      <p:sp>
        <p:nvSpPr>
          <p:cNvPr id="21" name="Rectangle 20"/>
          <p:cNvSpPr/>
          <p:nvPr/>
        </p:nvSpPr>
        <p:spPr>
          <a:xfrm>
            <a:off x="731520"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306824"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7882128"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מלחמת יום הכיפורים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5 מתוך 34</a:t>
            </a:r>
          </a:p>
        </p:txBody>
      </p:sp>
      <p:sp>
        <p:nvSpPr>
          <p:cNvPr id="9" name="Rounded Rectangle 8"/>
          <p:cNvSpPr/>
          <p:nvPr/>
        </p:nvSpPr>
        <p:spPr>
          <a:xfrm>
            <a:off x="731520" y="1359458"/>
            <a:ext cx="10725912" cy="4230522"/>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432610"/>
            <a:ext cx="10451592" cy="4084218"/>
          </a:xfrm>
          <a:prstGeom prst="rect">
            <a:avLst/>
          </a:prstGeom>
          <a:noFill/>
        </p:spPr>
        <p:txBody>
          <a:bodyPr wrap="square" lIns="45720" rIns="45720" tIns="27432" bIns="27432" anchor="t">
            <a:spAutoFit/>
          </a:bodyPr>
          <a:lstStyle/>
          <a:p>
            <a:pPr rtl="1" algn="r">
              <a:spcAft>
                <a:spcPts val="400"/>
              </a:spcAft>
            </a:pPr>
            <a:r>
              <a:rPr sz="2700" b="1">
                <a:solidFill>
                  <a:srgbClr val="7A2E3A"/>
                </a:solidFill>
                <a:latin typeface="Noto Serif Hebrew"/>
                <a:cs typeface="Noto Serif Hebrew"/>
              </a:rPr>
              <a:t>שינויים במפה הפוליטית</a:t>
            </a:r>
          </a:p>
          <a:p>
            <a:pPr rtl="1" algn="r">
              <a:spcAft>
                <a:spcPts val="500"/>
              </a:spcAft>
            </a:pPr>
            <a:r>
              <a:rPr sz="2600" b="0">
                <a:solidFill>
                  <a:srgbClr val="212430"/>
                </a:solidFill>
                <a:latin typeface="Noto Sans Hebrew"/>
                <a:cs typeface="Noto Sans Hebrew"/>
              </a:rPr>
              <a:t>התפטרות שר הביטחון (משה דיין), ומאוחר יותר התפטרות של ממשלת גולדה מאיר. הביקורת הציבורית המתמשכת על הממשלה סללה את הדרך למהפך הפוליטי של 1977, שבעקבותיו עלתה לשלטון מפלגת הליכוד בראשות מנחם בגין.</a:t>
            </a:r>
          </a:p>
          <a:p>
            <a:pPr rtl="1" algn="r">
              <a:spcAft>
                <a:spcPts val="500"/>
              </a:spcAft>
            </a:pPr>
            <a:r>
              <a:rPr sz="2600" b="0">
                <a:solidFill>
                  <a:srgbClr val="212430"/>
                </a:solidFill>
                <a:latin typeface="Noto Sans Hebrew"/>
                <a:cs typeface="Noto Sans Hebrew"/>
              </a:rPr>
              <a:t>הקמה של "גוש אמונים" ושל "שלום עכשיו" ופעילותן</a:t>
            </a:r>
          </a:p>
        </p:txBody>
      </p:sp>
      <p:sp>
        <p:nvSpPr>
          <p:cNvPr id="11" name="Rectangle 10"/>
          <p:cNvSpPr/>
          <p:nvPr/>
        </p:nvSpPr>
        <p:spPr>
          <a:xfrm>
            <a:off x="11338560" y="1432610"/>
            <a:ext cx="64008" cy="408421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31520"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4306824"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7882128"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097280" y="2194560"/>
            <a:ext cx="9966960" cy="1737360"/>
          </a:xfrm>
          <a:prstGeom prst="rect">
            <a:avLst/>
          </a:prstGeom>
          <a:solidFill>
            <a:srgbClr val="1D3A5F"/>
          </a:solid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2240280"/>
            <a:ext cx="9418320" cy="1645920"/>
          </a:xfrm>
          <a:prstGeom prst="rect">
            <a:avLst/>
          </a:prstGeom>
          <a:noFill/>
        </p:spPr>
        <p:txBody>
          <a:bodyPr wrap="square" lIns="45720" rIns="45720" tIns="27432" bIns="27432" anchor="ctr">
            <a:spAutoFit/>
          </a:bodyPr>
          <a:lstStyle/>
          <a:p>
            <a:pPr algn="ctr" rtl="1"/>
            <a:r>
              <a:rPr sz="3000" b="1">
                <a:solidFill>
                  <a:srgbClr val="FFFFFF"/>
                </a:solidFill>
                <a:latin typeface="Noto Serif Hebrew"/>
                <a:cs typeface="Noto Serif Hebrew"/>
              </a:rPr>
              <a:t>מלחמת ששת הימים (1967) / מלחמת יום הכיפורים (1973)</a:t>
            </a:r>
          </a:p>
        </p:txBody>
      </p:sp>
      <p:sp>
        <p:nvSpPr>
          <p:cNvPr id="5" name="TextBox 4"/>
          <p:cNvSpPr txBox="1"/>
          <p:nvPr/>
        </p:nvSpPr>
        <p:spPr>
          <a:xfrm>
            <a:off x="1097280" y="411480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יחידה 2</a:t>
            </a:r>
          </a:p>
        </p:txBody>
      </p:sp>
      <p:sp>
        <p:nvSpPr>
          <p:cNvPr id="6" name="Rectangle 5"/>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6 מתוך 34</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מלחמת ששת הימים (1967) / מלחמת יום הכיפורים (1973)</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7 מתוך 34</a:t>
            </a:r>
          </a:p>
        </p:txBody>
      </p:sp>
      <p:sp>
        <p:nvSpPr>
          <p:cNvPr id="9" name="Rounded Rectangle 8"/>
          <p:cNvSpPr/>
          <p:nvPr/>
        </p:nvSpPr>
        <p:spPr>
          <a:xfrm>
            <a:off x="6217920" y="1211580"/>
            <a:ext cx="5239512" cy="4526279"/>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11580"/>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27558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275588"/>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3901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פעולות של נאצר שהפרו את הסכמי 1957</a:t>
            </a:r>
          </a:p>
        </p:txBody>
      </p:sp>
      <p:sp>
        <p:nvSpPr>
          <p:cNvPr id="14" name="TextBox 13"/>
          <p:cNvSpPr txBox="1"/>
          <p:nvPr/>
        </p:nvSpPr>
        <p:spPr>
          <a:xfrm>
            <a:off x="6355080" y="1869948"/>
            <a:ext cx="4965192" cy="3776471"/>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ריכוז כוחות מצריים בסיני, סגירת מצרי טיראן ופינוי כוח האו"ם מסיני.</a:t>
            </a:r>
          </a:p>
          <a:p>
            <a:pPr rtl="1" algn="r">
              <a:spcAft>
                <a:spcPts val="500"/>
              </a:spcAft>
            </a:pPr>
            <a:r>
              <a:rPr sz="2000" b="0">
                <a:solidFill>
                  <a:srgbClr val="212430"/>
                </a:solidFill>
                <a:latin typeface="Noto Sans Hebrew"/>
                <a:cs typeface="Noto Sans Hebrew"/>
              </a:rPr>
              <a:t>מלחמת התעמולה שניהל נאצר נגד ישראל והאיומים שלו להשמיד אותה הגבירו את המתיחות בין ישראל ובין מצרים</a:t>
            </a:r>
          </a:p>
        </p:txBody>
      </p:sp>
      <p:sp>
        <p:nvSpPr>
          <p:cNvPr id="15" name="Rounded Rectangle 14"/>
          <p:cNvSpPr/>
          <p:nvPr/>
        </p:nvSpPr>
        <p:spPr>
          <a:xfrm>
            <a:off x="731520" y="1211580"/>
            <a:ext cx="5239512" cy="4526279"/>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11580"/>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27558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275588"/>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3901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מעורבות המעצמות</a:t>
            </a:r>
          </a:p>
        </p:txBody>
      </p:sp>
      <p:sp>
        <p:nvSpPr>
          <p:cNvPr id="20" name="TextBox 19"/>
          <p:cNvSpPr txBox="1"/>
          <p:nvPr/>
        </p:nvSpPr>
        <p:spPr>
          <a:xfrm>
            <a:off x="868680" y="1869948"/>
            <a:ext cx="4965192" cy="3776471"/>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ברית המועצות מסרה לסוריה ולמצרים מידע שקרי ולפיו ישראל מרכזת כוחות מול סוריה.</a:t>
            </a:r>
          </a:p>
          <a:p>
            <a:pPr rtl="1" algn="r">
              <a:spcAft>
                <a:spcPts val="500"/>
              </a:spcAft>
            </a:pPr>
            <a:r>
              <a:rPr sz="2000" b="0">
                <a:solidFill>
                  <a:srgbClr val="212430"/>
                </a:solidFill>
                <a:latin typeface="Noto Sans Hebrew"/>
                <a:cs typeface="Noto Sans Hebrew"/>
              </a:rPr>
              <a:t>ברית חוסיין–נאצר.</a:t>
            </a:r>
          </a:p>
          <a:p>
            <a:pPr rtl="1" algn="r">
              <a:spcAft>
                <a:spcPts val="500"/>
              </a:spcAft>
            </a:pPr>
            <a:r>
              <a:rPr sz="2000" b="0">
                <a:solidFill>
                  <a:srgbClr val="212430"/>
                </a:solidFill>
                <a:latin typeface="Noto Sans Hebrew"/>
                <a:cs typeface="Noto Sans Hebrew"/>
              </a:rPr>
              <a:t>סוריה ומצרים העריכו שישראל חלשה, וזאת בגלל חילופי השלטון בישראל, הדימוי של לוי אשכול בעיני הציבור בארץ והמיתון הכלכלי הקשה במשק הישראלי, על כן החליטו שזו שעת כושר לחידוש המלחמה נגד</a:t>
            </a:r>
          </a:p>
        </p:txBody>
      </p:sp>
      <p:sp>
        <p:nvSpPr>
          <p:cNvPr id="21" name="Rectangle 20"/>
          <p:cNvSpPr/>
          <p:nvPr/>
        </p:nvSpPr>
        <p:spPr>
          <a:xfrm>
            <a:off x="731520"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306824"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7882128"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מלחמת ששת הימים (1967) / מלחמת יום הכיפורים (1973)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8 מתוך 34</a:t>
            </a:r>
          </a:p>
        </p:txBody>
      </p:sp>
      <p:sp>
        <p:nvSpPr>
          <p:cNvPr id="9" name="Rounded Rectangle 8"/>
          <p:cNvSpPr/>
          <p:nvPr/>
        </p:nvSpPr>
        <p:spPr>
          <a:xfrm>
            <a:off x="6217920" y="1211580"/>
            <a:ext cx="5239512" cy="4526279"/>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11580"/>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27558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275588"/>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3901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מעורבות המעצמות - המשך</a:t>
            </a:r>
          </a:p>
        </p:txBody>
      </p:sp>
      <p:sp>
        <p:nvSpPr>
          <p:cNvPr id="14" name="TextBox 13"/>
          <p:cNvSpPr txBox="1"/>
          <p:nvPr/>
        </p:nvSpPr>
        <p:spPr>
          <a:xfrm>
            <a:off x="6355080" y="1869948"/>
            <a:ext cx="4965192" cy="3776471"/>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גיוס כוח המילואים בישראל ושבועות של "המתנה", לחץ של הצבא ושל דעת הקהל על הממשלה בישראל ובמצרים לצאת למלחמה.</a:t>
            </a:r>
          </a:p>
          <a:p>
            <a:pPr rtl="1" algn="r">
              <a:spcAft>
                <a:spcPts val="500"/>
              </a:spcAft>
            </a:pPr>
            <a:r>
              <a:rPr sz="2000" b="0">
                <a:solidFill>
                  <a:srgbClr val="212430"/>
                </a:solidFill>
                <a:latin typeface="Noto Sans Hebrew"/>
                <a:cs typeface="Noto Sans Hebrew"/>
              </a:rPr>
              <a:t>כישלון הניסיונות הדיפלומטיים להביא לסיום המשבר.</a:t>
            </a:r>
          </a:p>
          <a:p>
            <a:pPr rtl="1" algn="r">
              <a:spcAft>
                <a:spcPts val="500"/>
              </a:spcAft>
            </a:pPr>
            <a:r>
              <a:rPr sz="2000" b="0">
                <a:solidFill>
                  <a:srgbClr val="212430"/>
                </a:solidFill>
                <a:latin typeface="Noto Sans Hebrew"/>
                <a:cs typeface="Noto Sans Hebrew"/>
              </a:rPr>
              <a:t>רצון של ישראל להנחית מכת מנע בעקבות מידע מודיעיני על כוונת תקיפה מצד מצרים</a:t>
            </a:r>
          </a:p>
        </p:txBody>
      </p:sp>
      <p:sp>
        <p:nvSpPr>
          <p:cNvPr id="15" name="Rounded Rectangle 14"/>
          <p:cNvSpPr/>
          <p:nvPr/>
        </p:nvSpPr>
        <p:spPr>
          <a:xfrm>
            <a:off x="731520" y="1211580"/>
            <a:ext cx="5239512" cy="4526279"/>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11580"/>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27558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275588"/>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3901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לצבאות ערב אבדות רבות</a:t>
            </a:r>
          </a:p>
        </p:txBody>
      </p:sp>
      <p:sp>
        <p:nvSpPr>
          <p:cNvPr id="20" name="TextBox 19"/>
          <p:cNvSpPr txBox="1"/>
          <p:nvPr/>
        </p:nvSpPr>
        <p:spPr>
          <a:xfrm>
            <a:off x="868680" y="1869948"/>
            <a:ext cx="4965192" cy="3776471"/>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הרוגים רבים (כ־20,000), אובדן ציוד רב.</a:t>
            </a:r>
          </a:p>
          <a:p>
            <a:pPr rtl="1" algn="r">
              <a:spcAft>
                <a:spcPts val="500"/>
              </a:spcAft>
            </a:pPr>
            <a:r>
              <a:rPr sz="2000" b="0">
                <a:solidFill>
                  <a:srgbClr val="212430"/>
                </a:solidFill>
                <a:latin typeface="Noto Sans Hebrew"/>
                <a:cs typeface="Noto Sans Hebrew"/>
              </a:rPr>
              <a:t>שטחה של ישראל גדל פי שלושה. צה"ל כבש את רמת הגולן מידי סוריה, את רצועת עזה ואת חצי האי סיני מידי מצרים ואת מזרח ירושלים, רמאללה, שכם, ג'נין, חברון ובית לחם מידי ירדן.</a:t>
            </a:r>
          </a:p>
          <a:p>
            <a:pPr rtl="1" algn="r">
              <a:spcAft>
                <a:spcPts val="500"/>
              </a:spcAft>
            </a:pPr>
            <a:r>
              <a:rPr sz="2000" b="0">
                <a:solidFill>
                  <a:srgbClr val="212430"/>
                </a:solidFill>
                <a:latin typeface="Noto Sans Hebrew"/>
                <a:cs typeface="Noto Sans Hebrew"/>
              </a:rPr>
              <a:t>כמיליון פלסטינים נוספו לתחומי שליטתה של מדינת ישראל.</a:t>
            </a:r>
          </a:p>
        </p:txBody>
      </p:sp>
      <p:sp>
        <p:nvSpPr>
          <p:cNvPr id="21" name="Rectangle 20"/>
          <p:cNvSpPr/>
          <p:nvPr/>
        </p:nvSpPr>
        <p:spPr>
          <a:xfrm>
            <a:off x="731520"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306824"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7882128"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מלחמת ששת הימים (1967) / מלחמת יום הכיפורים (1973)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9 מתוך 34</a:t>
            </a:r>
          </a:p>
        </p:txBody>
      </p:sp>
      <p:sp>
        <p:nvSpPr>
          <p:cNvPr id="9" name="Rounded Rectangle 8"/>
          <p:cNvSpPr/>
          <p:nvPr/>
        </p:nvSpPr>
        <p:spPr>
          <a:xfrm>
            <a:off x="6217920" y="1247647"/>
            <a:ext cx="5239512" cy="4454144"/>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47647"/>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11655"/>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11655"/>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75079"/>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לצבאות ערב אבדות רבות - המשך</a:t>
            </a:r>
          </a:p>
        </p:txBody>
      </p:sp>
      <p:sp>
        <p:nvSpPr>
          <p:cNvPr id="14" name="TextBox 13"/>
          <p:cNvSpPr txBox="1"/>
          <p:nvPr/>
        </p:nvSpPr>
        <p:spPr>
          <a:xfrm>
            <a:off x="6355080" y="1906016"/>
            <a:ext cx="4965192" cy="3704336"/>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התרחבות גבולות מדינת ישראל ביבשה.</a:t>
            </a:r>
          </a:p>
          <a:p>
            <a:pPr rtl="1" algn="r">
              <a:spcAft>
                <a:spcPts val="500"/>
              </a:spcAft>
            </a:pPr>
            <a:r>
              <a:rPr sz="2200" b="0">
                <a:solidFill>
                  <a:srgbClr val="212430"/>
                </a:solidFill>
                <a:latin typeface="Noto Sans Hebrew"/>
                <a:cs typeface="Noto Sans Hebrew"/>
              </a:rPr>
              <a:t>איחוד ירושלים המזרחית עם חלקה המערבי</a:t>
            </a:r>
          </a:p>
        </p:txBody>
      </p:sp>
      <p:sp>
        <p:nvSpPr>
          <p:cNvPr id="15" name="Rounded Rectangle 14"/>
          <p:cNvSpPr/>
          <p:nvPr/>
        </p:nvSpPr>
        <p:spPr>
          <a:xfrm>
            <a:off x="731520" y="1247647"/>
            <a:ext cx="5239512" cy="4454144"/>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47647"/>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311655"/>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311655"/>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75079"/>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אובדן שטחים</a:t>
            </a:r>
          </a:p>
        </p:txBody>
      </p:sp>
      <p:sp>
        <p:nvSpPr>
          <p:cNvPr id="20" name="TextBox 19"/>
          <p:cNvSpPr txBox="1"/>
          <p:nvPr/>
        </p:nvSpPr>
        <p:spPr>
          <a:xfrm>
            <a:off x="868680" y="1906016"/>
            <a:ext cx="4965192" cy="3704336"/>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סוריה איבדה את רמת הגולן, מצרים את רצועת עזה וחצי האי סיני, ירדן את מזרח ירושלים ואת הגדה המערבית.</a:t>
            </a:r>
          </a:p>
          <a:p>
            <a:pPr rtl="1" algn="r">
              <a:spcAft>
                <a:spcPts val="500"/>
              </a:spcAft>
            </a:pPr>
            <a:r>
              <a:rPr sz="2200" b="0">
                <a:solidFill>
                  <a:srgbClr val="212430"/>
                </a:solidFill>
                <a:latin typeface="Noto Sans Hebrew"/>
                <a:cs typeface="Noto Sans Hebrew"/>
              </a:rPr>
              <a:t>פגיעה ביוקרה של מנהיגי המדינות; ירידה ביוקרתו של נאצר כמנהיג העולם הערבי.</a:t>
            </a:r>
          </a:p>
          <a:p>
            <a:pPr rtl="1" algn="r">
              <a:spcAft>
                <a:spcPts val="500"/>
              </a:spcAft>
            </a:pPr>
            <a:r>
              <a:rPr sz="2200" b="0">
                <a:solidFill>
                  <a:srgbClr val="212430"/>
                </a:solidFill>
                <a:latin typeface="Noto Sans Hebrew"/>
                <a:cs typeface="Noto Sans Hebrew"/>
              </a:rPr>
              <a:t>תמורות במפלגת הבעת' בסוריה ועליית אסד לשלטון.</a:t>
            </a:r>
          </a:p>
        </p:txBody>
      </p:sp>
      <p:sp>
        <p:nvSpPr>
          <p:cNvPr id="21" name="Rectangle 20"/>
          <p:cNvSpPr/>
          <p:nvPr/>
        </p:nvSpPr>
        <p:spPr>
          <a:xfrm>
            <a:off x="731520"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306824"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7882128"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מלחמת ששת הימים (1967) / מלחמת יום הכיפורים (1973)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10 מתוך 34</a:t>
            </a:r>
          </a:p>
        </p:txBody>
      </p:sp>
      <p:sp>
        <p:nvSpPr>
          <p:cNvPr id="9" name="Rounded Rectangle 8"/>
          <p:cNvSpPr/>
          <p:nvPr/>
        </p:nvSpPr>
        <p:spPr>
          <a:xfrm>
            <a:off x="731520" y="1442262"/>
            <a:ext cx="10725912" cy="4064914"/>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515414"/>
            <a:ext cx="10451592" cy="3918610"/>
          </a:xfrm>
          <a:prstGeom prst="rect">
            <a:avLst/>
          </a:prstGeom>
          <a:noFill/>
        </p:spPr>
        <p:txBody>
          <a:bodyPr wrap="square" lIns="45720" rIns="45720" tIns="27432" bIns="27432" anchor="t">
            <a:spAutoFit/>
          </a:bodyPr>
          <a:lstStyle/>
          <a:p>
            <a:pPr rtl="1" algn="r">
              <a:spcAft>
                <a:spcPts val="400"/>
              </a:spcAft>
            </a:pPr>
            <a:r>
              <a:rPr sz="2700" b="1">
                <a:solidFill>
                  <a:srgbClr val="7A2E3A"/>
                </a:solidFill>
                <a:latin typeface="Noto Serif Hebrew"/>
                <a:cs typeface="Noto Serif Hebrew"/>
              </a:rPr>
              <a:t>אובדן שטחים - המשך</a:t>
            </a:r>
          </a:p>
          <a:p>
            <a:pPr rtl="1" algn="r">
              <a:spcAft>
                <a:spcPts val="500"/>
              </a:spcAft>
            </a:pPr>
            <a:r>
              <a:rPr sz="2600" b="0">
                <a:solidFill>
                  <a:srgbClr val="212430"/>
                </a:solidFill>
                <a:latin typeface="Noto Sans Hebrew"/>
                <a:cs typeface="Noto Sans Hebrew"/>
              </a:rPr>
              <a:t>דעיכת החלום על הקמת אימפריה ערבית אחת.</a:t>
            </a:r>
          </a:p>
          <a:p>
            <a:pPr rtl="1" algn="r">
              <a:spcAft>
                <a:spcPts val="500"/>
              </a:spcAft>
            </a:pPr>
            <a:r>
              <a:rPr sz="2600" b="0">
                <a:solidFill>
                  <a:srgbClr val="212430"/>
                </a:solidFill>
                <a:latin typeface="Noto Sans Hebrew"/>
                <a:cs typeface="Noto Sans Hebrew"/>
              </a:rPr>
              <a:t>מצרים ניתקה את היחסים הרשמיים עם ארצות הברית בטענה שהיא סייעה לישראל.</a:t>
            </a:r>
          </a:p>
          <a:p>
            <a:pPr rtl="1" algn="r">
              <a:spcAft>
                <a:spcPts val="500"/>
              </a:spcAft>
            </a:pPr>
            <a:r>
              <a:rPr sz="2600" b="0">
                <a:solidFill>
                  <a:srgbClr val="212430"/>
                </a:solidFill>
                <a:latin typeface="Noto Sans Hebrew"/>
                <a:cs typeface="Noto Sans Hebrew"/>
              </a:rPr>
              <a:t>הגברת התמיכה באש"ף ודרישה להקמת מדינה פלסטינית</a:t>
            </a:r>
          </a:p>
        </p:txBody>
      </p:sp>
      <p:sp>
        <p:nvSpPr>
          <p:cNvPr id="11" name="Rectangle 10"/>
          <p:cNvSpPr/>
          <p:nvPr/>
        </p:nvSpPr>
        <p:spPr>
          <a:xfrm>
            <a:off x="11338560" y="1515414"/>
            <a:ext cx="64008" cy="391861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31520"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4306824"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7882128"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097280" y="2194560"/>
            <a:ext cx="9966960" cy="1737360"/>
          </a:xfrm>
          <a:prstGeom prst="rect">
            <a:avLst/>
          </a:prstGeom>
          <a:solidFill>
            <a:srgbClr val="1D3A5F"/>
          </a:solid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2240280"/>
            <a:ext cx="9418320" cy="1645920"/>
          </a:xfrm>
          <a:prstGeom prst="rect">
            <a:avLst/>
          </a:prstGeom>
          <a:noFill/>
        </p:spPr>
        <p:txBody>
          <a:bodyPr wrap="square" lIns="45720" rIns="45720" tIns="27432" bIns="27432" anchor="ctr">
            <a:spAutoFit/>
          </a:bodyPr>
          <a:lstStyle/>
          <a:p>
            <a:pPr algn="ctr" rtl="1"/>
            <a:r>
              <a:rPr sz="3000" b="1">
                <a:solidFill>
                  <a:srgbClr val="FFFFFF"/>
                </a:solidFill>
                <a:latin typeface="Noto Serif Hebrew"/>
                <a:cs typeface="Noto Serif Hebrew"/>
              </a:rPr>
              <a:t>מלחמת יום הכיפורים (1973)</a:t>
            </a:r>
          </a:p>
        </p:txBody>
      </p:sp>
      <p:sp>
        <p:nvSpPr>
          <p:cNvPr id="5" name="TextBox 4"/>
          <p:cNvSpPr txBox="1"/>
          <p:nvPr/>
        </p:nvSpPr>
        <p:spPr>
          <a:xfrm>
            <a:off x="1097280" y="411480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יחידה 3</a:t>
            </a:r>
          </a:p>
        </p:txBody>
      </p:sp>
      <p:sp>
        <p:nvSpPr>
          <p:cNvPr id="6" name="Rectangle 5"/>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11 מתוך 34</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מלחמת יום הכיפורים (1973)</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12 מתוך 34</a:t>
            </a:r>
          </a:p>
        </p:txBody>
      </p:sp>
      <p:sp>
        <p:nvSpPr>
          <p:cNvPr id="9" name="Rounded Rectangle 8"/>
          <p:cNvSpPr/>
          <p:nvPr/>
        </p:nvSpPr>
        <p:spPr>
          <a:xfrm>
            <a:off x="6217920" y="1211580"/>
            <a:ext cx="5239512" cy="4526279"/>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11580"/>
            <a:ext cx="5239512" cy="751840"/>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6804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68044"/>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39012"/>
            <a:ext cx="4507992" cy="69697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הנחה שמצרים וסוריה אינן בשלות לתקוף את מדינת ישראל</a:t>
            </a:r>
          </a:p>
        </p:txBody>
      </p:sp>
      <p:sp>
        <p:nvSpPr>
          <p:cNvPr id="14" name="TextBox 13"/>
          <p:cNvSpPr txBox="1"/>
          <p:nvPr/>
        </p:nvSpPr>
        <p:spPr>
          <a:xfrm>
            <a:off x="6355080" y="2054860"/>
            <a:ext cx="4965192" cy="3591559"/>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מצרים לא תצא למלחמה לפני שתהיה לה יכולת לפגוע בעומק ישראל (יכולת תקיפה אווירית), וסוריה לא תצא למלחמה בלי מצרים.</a:t>
            </a:r>
          </a:p>
          <a:p>
            <a:pPr rtl="1" algn="r">
              <a:spcAft>
                <a:spcPts val="500"/>
              </a:spcAft>
            </a:pPr>
            <a:r>
              <a:rPr sz="2000" b="0">
                <a:solidFill>
                  <a:srgbClr val="212430"/>
                </a:solidFill>
                <a:latin typeface="Noto Sans Hebrew"/>
                <a:cs typeface="Noto Sans Hebrew"/>
              </a:rPr>
              <a:t>ההנחה ש"קו בר-לב" יעמוד בפני מתקפה של מצרים.</a:t>
            </a:r>
          </a:p>
          <a:p>
            <a:pPr rtl="1" algn="r">
              <a:spcAft>
                <a:spcPts val="500"/>
              </a:spcAft>
            </a:pPr>
            <a:r>
              <a:rPr sz="2000" b="0">
                <a:solidFill>
                  <a:srgbClr val="212430"/>
                </a:solidFill>
                <a:latin typeface="Noto Sans Hebrew"/>
                <a:cs typeface="Noto Sans Hebrew"/>
              </a:rPr>
              <a:t>הנחה שהיוזמות של סאדאת למשא ומתן אינן רציניות ואינן כנות</a:t>
            </a:r>
          </a:p>
        </p:txBody>
      </p:sp>
      <p:sp>
        <p:nvSpPr>
          <p:cNvPr id="15" name="Rounded Rectangle 14"/>
          <p:cNvSpPr/>
          <p:nvPr/>
        </p:nvSpPr>
        <p:spPr>
          <a:xfrm>
            <a:off x="731520" y="1211580"/>
            <a:ext cx="5239512" cy="4526279"/>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11580"/>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27558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275588"/>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3901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מאת</a:t>
            </a:r>
          </a:p>
        </p:txBody>
      </p:sp>
      <p:sp>
        <p:nvSpPr>
          <p:cNvPr id="20" name="TextBox 19"/>
          <p:cNvSpPr txBox="1"/>
          <p:nvPr/>
        </p:nvSpPr>
        <p:spPr>
          <a:xfrm>
            <a:off x="868680" y="1869948"/>
            <a:ext cx="4965192" cy="3776471"/>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הנשיא והמפקד העליון של הכוחות המזוינים [החמושים].</a:t>
            </a:r>
          </a:p>
          <a:p>
            <a:pPr rtl="1" algn="r">
              <a:spcAft>
                <a:spcPts val="500"/>
              </a:spcAft>
            </a:pPr>
            <a:r>
              <a:rPr sz="2000" b="0">
                <a:solidFill>
                  <a:srgbClr val="212430"/>
                </a:solidFill>
                <a:latin typeface="Noto Sans Hebrew"/>
                <a:cs typeface="Noto Sans Hebrew"/>
              </a:rPr>
              <a:t>אל: המרשל אחמד אסמאעיל עלי, שר המלחמה והמפקד הראשי של הכוחות המזוינים.</a:t>
            </a:r>
          </a:p>
          <a:p>
            <a:pPr rtl="1" algn="r">
              <a:spcAft>
                <a:spcPts val="500"/>
              </a:spcAft>
            </a:pPr>
            <a:r>
              <a:rPr sz="2000" b="0">
                <a:solidFill>
                  <a:srgbClr val="212430"/>
                </a:solidFill>
                <a:latin typeface="Noto Sans Hebrew"/>
                <a:cs typeface="Noto Sans Hebrew"/>
              </a:rPr>
              <a:t>בעקבות ההנחיה המדינית שנתתי לך ביום האחד באוקטובר 1973, ועל יסוד הנסיבות של המצב המדיני והאסטרטגי הנוכחי, החלטתי להורות לכוחות המזוינים לבצע את המשימות האסטרטגיות הבאות:</a:t>
            </a:r>
          </a:p>
        </p:txBody>
      </p:sp>
      <p:sp>
        <p:nvSpPr>
          <p:cNvPr id="21" name="Rectangle 20"/>
          <p:cNvSpPr/>
          <p:nvPr/>
        </p:nvSpPr>
        <p:spPr>
          <a:xfrm>
            <a:off x="731520"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306824"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7882128"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מלחמת יום הכיפורים (1973)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13 מתוך 34</a:t>
            </a:r>
          </a:p>
        </p:txBody>
      </p:sp>
      <p:sp>
        <p:nvSpPr>
          <p:cNvPr id="9" name="Rounded Rectangle 8"/>
          <p:cNvSpPr/>
          <p:nvPr/>
        </p:nvSpPr>
        <p:spPr>
          <a:xfrm>
            <a:off x="6217920" y="1391920"/>
            <a:ext cx="5239512" cy="4165599"/>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391920"/>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45592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455928"/>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41935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מאת - המשך</a:t>
            </a:r>
          </a:p>
        </p:txBody>
      </p:sp>
      <p:sp>
        <p:nvSpPr>
          <p:cNvPr id="14" name="TextBox 13"/>
          <p:cNvSpPr txBox="1"/>
          <p:nvPr/>
        </p:nvSpPr>
        <p:spPr>
          <a:xfrm>
            <a:off x="6355080" y="2050288"/>
            <a:ext cx="4965192" cy="3415791"/>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א. לשים קץ למבוי הסתום הצבאי הנוכחי על ידי הפרת הפסקת האש החל ב־6 באוקטובר 1973.</a:t>
            </a:r>
          </a:p>
          <a:p>
            <a:pPr rtl="1" algn="r">
              <a:spcAft>
                <a:spcPts val="500"/>
              </a:spcAft>
            </a:pPr>
            <a:r>
              <a:rPr sz="2000" b="0">
                <a:solidFill>
                  <a:srgbClr val="212430"/>
                </a:solidFill>
                <a:latin typeface="Noto Sans Hebrew"/>
                <a:cs typeface="Noto Sans Hebrew"/>
              </a:rPr>
              <a:t>ב. להנחיל לאויב אבדות רבות ככל האפשר בכוח אדם ובציוד.</a:t>
            </a:r>
          </a:p>
          <a:p>
            <a:pPr rtl="1" algn="r">
              <a:spcAft>
                <a:spcPts val="500"/>
              </a:spcAft>
            </a:pPr>
            <a:r>
              <a:rPr sz="2000" b="0">
                <a:solidFill>
                  <a:srgbClr val="212430"/>
                </a:solidFill>
                <a:latin typeface="Noto Sans Hebrew"/>
                <a:cs typeface="Noto Sans Hebrew"/>
              </a:rPr>
              <a:t>ג. לעשות לשחרור האדמה הכבושה בשלבים רצופים בהתאם לגידולם והתפתחותם [...] והכישורים של הכוחות המזוינים</a:t>
            </a:r>
          </a:p>
        </p:txBody>
      </p:sp>
      <p:sp>
        <p:nvSpPr>
          <p:cNvPr id="15" name="Rounded Rectangle 14"/>
          <p:cNvSpPr/>
          <p:nvPr/>
        </p:nvSpPr>
        <p:spPr>
          <a:xfrm>
            <a:off x="731520" y="1391920"/>
            <a:ext cx="5239512" cy="4165599"/>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391920"/>
            <a:ext cx="5239512" cy="751840"/>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54838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548384"/>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419352"/>
            <a:ext cx="4507992" cy="69697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להשיב לעצמה את השטחים שאיבדה במלחמות קודמות. בקטע</a:t>
            </a:r>
          </a:p>
        </p:txBody>
      </p:sp>
      <p:sp>
        <p:nvSpPr>
          <p:cNvPr id="20" name="TextBox 19"/>
          <p:cNvSpPr txBox="1"/>
          <p:nvPr/>
        </p:nvSpPr>
        <p:spPr>
          <a:xfrm>
            <a:off x="868680" y="2235200"/>
            <a:ext cx="4965192" cy="3230879"/>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נרמז באמירה: "מתוך אהבת המולדת... בשם האמונה בענייננו הצודק, שלמענו אנו לוחמים"; ובאמירה: "היום אנו מנהלים... בהגנה על אדמתנו היקרה ועל ההיסטוריה המפוארת שלנו"; וכן: "להבטיח את ניצחונו של הצדק"</a:t>
            </a:r>
          </a:p>
        </p:txBody>
      </p:sp>
      <p:sp>
        <p:nvSpPr>
          <p:cNvPr id="21" name="Rectangle 20"/>
          <p:cNvSpPr/>
          <p:nvPr/>
        </p:nvSpPr>
        <p:spPr>
          <a:xfrm>
            <a:off x="731520"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306824"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7882128"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מלחמת יום הכיפורים (1973)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14 מתוך 34</a:t>
            </a:r>
          </a:p>
        </p:txBody>
      </p:sp>
      <p:sp>
        <p:nvSpPr>
          <p:cNvPr id="9" name="Rounded Rectangle 8"/>
          <p:cNvSpPr/>
          <p:nvPr/>
        </p:nvSpPr>
        <p:spPr>
          <a:xfrm>
            <a:off x="6217920" y="1299464"/>
            <a:ext cx="5239512" cy="4350511"/>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99464"/>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6347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63472"/>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326896"/>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אסד אמר</a:t>
            </a:r>
          </a:p>
        </p:txBody>
      </p:sp>
      <p:sp>
        <p:nvSpPr>
          <p:cNvPr id="14" name="TextBox 13"/>
          <p:cNvSpPr txBox="1"/>
          <p:nvPr/>
        </p:nvSpPr>
        <p:spPr>
          <a:xfrm>
            <a:off x="6355080" y="1957832"/>
            <a:ext cx="4965192" cy="3600703"/>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"בשנים האחרונות פגע בישראל חטא היוהרה, ומנהיגיה מילאו ראשיהם בגאוותנות". דברים אלה משקפים הלך רוח של זחיחות, שאננות וביטחון עצמי מופרז שרווח בקרב קובעי המדיניות בישראל בעקבות הישגי מלחמת ששת הימים, ובגללו הם הניחו הנחות מוטעות והתעלמו מהמידע המודיעיני שעל פיו מצרים וסוריה מתכננות לצאת למלחמה</a:t>
            </a:r>
          </a:p>
        </p:txBody>
      </p:sp>
      <p:sp>
        <p:nvSpPr>
          <p:cNvPr id="15" name="Rounded Rectangle 14"/>
          <p:cNvSpPr/>
          <p:nvPr/>
        </p:nvSpPr>
        <p:spPr>
          <a:xfrm>
            <a:off x="731520" y="1299464"/>
            <a:ext cx="5239512" cy="4350511"/>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99464"/>
            <a:ext cx="5239512" cy="751840"/>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45592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455928"/>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326896"/>
            <a:ext cx="4507992" cy="69697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התערערות תחושת הביטחון והאמונה בתפיסת הביטחון המסורתית</a:t>
            </a:r>
          </a:p>
        </p:txBody>
      </p:sp>
      <p:sp>
        <p:nvSpPr>
          <p:cNvPr id="20" name="TextBox 19"/>
          <p:cNvSpPr txBox="1"/>
          <p:nvPr/>
        </p:nvSpPr>
        <p:spPr>
          <a:xfrm>
            <a:off x="868680" y="2142744"/>
            <a:ext cx="4965192" cy="3415791"/>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התערערות האמון באנשי ציבור, בצבא ובדרג הפוליטי, פיתוח ביקורת ציבורית.</a:t>
            </a:r>
          </a:p>
          <a:p>
            <a:pPr rtl="1" algn="r">
              <a:spcAft>
                <a:spcPts val="500"/>
              </a:spcAft>
            </a:pPr>
            <a:r>
              <a:rPr sz="2000" b="0">
                <a:solidFill>
                  <a:srgbClr val="212430"/>
                </a:solidFill>
                <a:latin typeface="Noto Sans Hebrew"/>
                <a:cs typeface="Noto Sans Hebrew"/>
              </a:rPr>
              <a:t>הוקמה ועדת חקירה ממלכתית (ועדת אגרנט) לבירור המחדלים שהביאו לפרוץ המלחמה. מסקנותיה התמקדו בדרג הצבאי וברמטכ"ל. כמה קצינים בכירים נאלצו להתפטר.</a:t>
            </a:r>
          </a:p>
          <a:p>
            <a:pPr rtl="1" algn="r">
              <a:spcAft>
                <a:spcPts val="500"/>
              </a:spcAft>
            </a:pPr>
            <a:r>
              <a:rPr sz="2000" b="0">
                <a:solidFill>
                  <a:srgbClr val="212430"/>
                </a:solidFill>
                <a:latin typeface="Noto Sans Hebrew"/>
                <a:cs typeface="Noto Sans Hebrew"/>
              </a:rPr>
              <a:t>תנועות מחאה הפגינו וקראו להתפטרות הממשלה</a:t>
            </a:r>
          </a:p>
        </p:txBody>
      </p:sp>
      <p:sp>
        <p:nvSpPr>
          <p:cNvPr id="21" name="Rectangle 20"/>
          <p:cNvSpPr/>
          <p:nvPr/>
        </p:nvSpPr>
        <p:spPr>
          <a:xfrm>
            <a:off x="731520"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306824"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7882128"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מלחמת יום הכיפורים (1973)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15 מתוך 34</a:t>
            </a:r>
          </a:p>
        </p:txBody>
      </p:sp>
      <p:sp>
        <p:nvSpPr>
          <p:cNvPr id="9" name="Rounded Rectangle 8"/>
          <p:cNvSpPr/>
          <p:nvPr/>
        </p:nvSpPr>
        <p:spPr>
          <a:xfrm>
            <a:off x="6217920" y="1572259"/>
            <a:ext cx="5239512" cy="3804920"/>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572259"/>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636267"/>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636267"/>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599691"/>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כישלון מערך ההתרעה</a:t>
            </a:r>
          </a:p>
        </p:txBody>
      </p:sp>
      <p:sp>
        <p:nvSpPr>
          <p:cNvPr id="14" name="TextBox 13"/>
          <p:cNvSpPr txBox="1"/>
          <p:nvPr/>
        </p:nvSpPr>
        <p:spPr>
          <a:xfrm>
            <a:off x="6355080" y="2230628"/>
            <a:ext cx="4965192" cy="3055112"/>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ישראל בנתה מערך מודיעין, אך הסימנים המוקדמים לא הובנו ראוי.</a:t>
            </a:r>
          </a:p>
          <a:p>
            <a:pPr rtl="1" algn="r">
              <a:spcAft>
                <a:spcPts val="500"/>
              </a:spcAft>
            </a:pPr>
            <a:r>
              <a:rPr sz="2000" b="0">
                <a:solidFill>
                  <a:srgbClr val="212430"/>
                </a:solidFill>
                <a:latin typeface="Noto Sans Hebrew"/>
                <a:cs typeface="Noto Sans Hebrew"/>
              </a:rPr>
              <a:t>ההנחה ש"קו בר-לב" יעמוד בפני התקפת מצרים. הנחה זו הובילה לשאננות ולהתעלמות מידיעות שהזהירו מפני התקפה מתקרבת.</a:t>
            </a:r>
          </a:p>
          <a:p>
            <a:pPr rtl="1" algn="r">
              <a:spcAft>
                <a:spcPts val="500"/>
              </a:spcAft>
            </a:pPr>
            <a:r>
              <a:rPr sz="2000" b="0">
                <a:solidFill>
                  <a:srgbClr val="212430"/>
                </a:solidFill>
                <a:latin typeface="Noto Sans Hebrew"/>
                <a:cs typeface="Noto Sans Hebrew"/>
              </a:rPr>
              <a:t>המצרים הסוו את הכנותיהם למלחמה ונקטו אמצעי הטעיה כדי להסתיר את כוונותיהם</a:t>
            </a:r>
          </a:p>
        </p:txBody>
      </p:sp>
      <p:sp>
        <p:nvSpPr>
          <p:cNvPr id="15" name="Rounded Rectangle 14"/>
          <p:cNvSpPr/>
          <p:nvPr/>
        </p:nvSpPr>
        <p:spPr>
          <a:xfrm>
            <a:off x="731520" y="1572259"/>
            <a:ext cx="5239512" cy="3804920"/>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572259"/>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636267"/>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636267"/>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599691"/>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העמקת הקיטוב החברתי</a:t>
            </a:r>
          </a:p>
        </p:txBody>
      </p:sp>
      <p:sp>
        <p:nvSpPr>
          <p:cNvPr id="20" name="TextBox 19"/>
          <p:cNvSpPr txBox="1"/>
          <p:nvPr/>
        </p:nvSpPr>
        <p:spPr>
          <a:xfrm>
            <a:off x="868680" y="2230628"/>
            <a:ext cx="4965192" cy="3055112"/>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הוויכוח בשאלת עתיד השטחים ניטש במלוא חריפותו לאחר המלחמה. הוקמו תנועות חברתיות בעלות השפעה רבה – "גוש אמונים" ו"שלום עכשיו", שחוללו שינויים חברתיים ותרבותיים בעומק החברה הישראלית</a:t>
            </a:r>
          </a:p>
        </p:txBody>
      </p:sp>
      <p:sp>
        <p:nvSpPr>
          <p:cNvPr id="21" name="Rectangle 20"/>
          <p:cNvSpPr/>
          <p:nvPr/>
        </p:nvSpPr>
        <p:spPr>
          <a:xfrm>
            <a:off x="731520"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306824"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7882128"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מלחמת יום הכיפורים (1973)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16 מתוך 34</a:t>
            </a:r>
          </a:p>
        </p:txBody>
      </p:sp>
      <p:sp>
        <p:nvSpPr>
          <p:cNvPr id="9" name="Rounded Rectangle 8"/>
          <p:cNvSpPr/>
          <p:nvPr/>
        </p:nvSpPr>
        <p:spPr>
          <a:xfrm>
            <a:off x="6217920" y="1239012"/>
            <a:ext cx="5239512" cy="4471416"/>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39012"/>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0302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03020"/>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66444"/>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פיתוח ביקורת ציבורית נרחבת</a:t>
            </a:r>
          </a:p>
        </p:txBody>
      </p:sp>
      <p:sp>
        <p:nvSpPr>
          <p:cNvPr id="14" name="TextBox 13"/>
          <p:cNvSpPr txBox="1"/>
          <p:nvPr/>
        </p:nvSpPr>
        <p:spPr>
          <a:xfrm>
            <a:off x="6355080" y="1897380"/>
            <a:ext cx="4965192" cy="3721607"/>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התפתחה מחאה של המון אזרחים, ותנועות מחאה הפגינו וקראו להתפטרות הממשלה. בעקבות המחאות התפטרה ראש הממשלה גולדה מאיר.</a:t>
            </a:r>
          </a:p>
          <a:p>
            <a:pPr rtl="1" algn="r">
              <a:spcAft>
                <a:spcPts val="500"/>
              </a:spcAft>
            </a:pPr>
            <a:r>
              <a:rPr sz="2000" b="0">
                <a:solidFill>
                  <a:srgbClr val="212430"/>
                </a:solidFill>
                <a:latin typeface="Noto Sans Hebrew"/>
                <a:cs typeface="Noto Sans Hebrew"/>
              </a:rPr>
              <a:t>הזעזועים במערכת הפוליטית הכשירו את הדרך למהפך פוליטי בשנת 1977. הסתיימה ההגמוניה הפוליטית ארוכת השנים של מפלגת העבודה ועלתה לשלטון מפלגת הליכוד ובראשה מנחם בגין</a:t>
            </a:r>
          </a:p>
        </p:txBody>
      </p:sp>
      <p:sp>
        <p:nvSpPr>
          <p:cNvPr id="15" name="Rounded Rectangle 14"/>
          <p:cNvSpPr/>
          <p:nvPr/>
        </p:nvSpPr>
        <p:spPr>
          <a:xfrm>
            <a:off x="731520" y="1239012"/>
            <a:ext cx="5239512" cy="4471416"/>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39012"/>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30302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303020"/>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66444"/>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משבר כלכלי ממושך שפרץ מיד לאחר המלחמה</a:t>
            </a:r>
          </a:p>
        </p:txBody>
      </p:sp>
      <p:sp>
        <p:nvSpPr>
          <p:cNvPr id="20" name="TextBox 19"/>
          <p:cNvSpPr txBox="1"/>
          <p:nvPr/>
        </p:nvSpPr>
        <p:spPr>
          <a:xfrm>
            <a:off x="868680" y="1897380"/>
            <a:ext cx="4965192" cy="3721607"/>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נזקי העלות הגבוהה של המלחמה, נזקי החרם הערבי ועליית מחירי הנפט, אינפלציה דוהרת, הגדלת החובות של המדינה, קיפאון במשק הישראלי וגידול בפערים החברתיים-כלכליים</a:t>
            </a:r>
          </a:p>
        </p:txBody>
      </p:sp>
      <p:sp>
        <p:nvSpPr>
          <p:cNvPr id="21" name="Rectangle 20"/>
          <p:cNvSpPr/>
          <p:nvPr/>
        </p:nvSpPr>
        <p:spPr>
          <a:xfrm>
            <a:off x="731520"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306824"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7882128"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מלחמת יום הכיפורים (1973)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17 מתוך 34</a:t>
            </a:r>
          </a:p>
        </p:txBody>
      </p:sp>
      <p:sp>
        <p:nvSpPr>
          <p:cNvPr id="9" name="Rounded Rectangle 8"/>
          <p:cNvSpPr/>
          <p:nvPr/>
        </p:nvSpPr>
        <p:spPr>
          <a:xfrm>
            <a:off x="6217920" y="1536191"/>
            <a:ext cx="5239512" cy="3877056"/>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536191"/>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600199"/>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600199"/>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563623"/>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ירידה באהדה לישראל בעולם</a:t>
            </a:r>
          </a:p>
        </p:txBody>
      </p:sp>
      <p:sp>
        <p:nvSpPr>
          <p:cNvPr id="14" name="TextBox 13"/>
          <p:cNvSpPr txBox="1"/>
          <p:nvPr/>
        </p:nvSpPr>
        <p:spPr>
          <a:xfrm>
            <a:off x="6355080" y="2194560"/>
            <a:ext cx="4965192" cy="3127248"/>
          </a:xfrm>
          <a:prstGeom prst="rect">
            <a:avLst/>
          </a:prstGeom>
          <a:noFill/>
        </p:spPr>
        <p:txBody>
          <a:bodyPr wrap="square" lIns="45720" rIns="45720" tIns="27432" bIns="27432" anchor="t">
            <a:spAutoFit/>
          </a:bodyPr>
          <a:lstStyle/>
          <a:p>
            <a:pPr rtl="1" algn="r">
              <a:spcAft>
                <a:spcPts val="500"/>
              </a:spcAft>
            </a:pPr>
            <a:r>
              <a:rPr sz="1600" b="0">
                <a:solidFill>
                  <a:srgbClr val="212430"/>
                </a:solidFill>
                <a:latin typeface="Noto Sans Hebrew"/>
                <a:cs typeface="Noto Sans Hebrew"/>
              </a:rPr>
              <a:t>עשרות מדינות (בעיקר באפריקה) ניתקו יחסים עם מדינת ישראל, השפעת חרם הנפט על מעמדה של ישראל, עצרת האו"ם הכריזה על הציונות כגזענות (נובמבר 1975).</a:t>
            </a:r>
          </a:p>
          <a:p>
            <a:pPr rtl="1" algn="r">
              <a:spcAft>
                <a:spcPts val="500"/>
              </a:spcAft>
            </a:pPr>
            <a:r>
              <a:rPr sz="1600" b="0">
                <a:solidFill>
                  <a:srgbClr val="212430"/>
                </a:solidFill>
                <a:latin typeface="Noto Sans Hebrew"/>
                <a:cs typeface="Noto Sans Hebrew"/>
              </a:rPr>
              <a:t>הידוק היחסים עם ארצות הברית והגדלת התלות בה.</a:t>
            </a:r>
          </a:p>
          <a:p>
            <a:pPr rtl="1" algn="r">
              <a:spcAft>
                <a:spcPts val="500"/>
              </a:spcAft>
            </a:pPr>
            <a:r>
              <a:rPr sz="1600" b="0">
                <a:solidFill>
                  <a:srgbClr val="212430"/>
                </a:solidFill>
                <a:latin typeface="Noto Sans Hebrew"/>
                <a:cs typeface="Noto Sans Hebrew"/>
              </a:rPr>
              <a:t>השיחות על הפרדת הכוחות הביאו בהמשך להסדר ביניים עם מצרים, וסללו את הדרך לביקור של נשיא מצרים סאדאת (1977) בישראל, לשיחות שלום ולחתימה על הסכם שלום בין ישראל למצרים (הסכם קמפ דייוויד).</a:t>
            </a:r>
          </a:p>
        </p:txBody>
      </p:sp>
      <p:sp>
        <p:nvSpPr>
          <p:cNvPr id="15" name="Rounded Rectangle 14"/>
          <p:cNvSpPr/>
          <p:nvPr/>
        </p:nvSpPr>
        <p:spPr>
          <a:xfrm>
            <a:off x="731520" y="1536191"/>
            <a:ext cx="5239512" cy="3877056"/>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536191"/>
            <a:ext cx="5239512" cy="822959"/>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728215"/>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728215"/>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563623"/>
            <a:ext cx="4507992" cy="768095"/>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קריקטורת דוש "שרוליק", מעריב 8.10.1973</a:t>
            </a:r>
          </a:p>
        </p:txBody>
      </p:sp>
      <p:sp>
        <p:nvSpPr>
          <p:cNvPr id="20" name="TextBox 19"/>
          <p:cNvSpPr txBox="1"/>
          <p:nvPr/>
        </p:nvSpPr>
        <p:spPr>
          <a:xfrm>
            <a:off x="868680" y="2450591"/>
            <a:ext cx="4965192" cy="2871216"/>
          </a:xfrm>
          <a:prstGeom prst="rect">
            <a:avLst/>
          </a:prstGeom>
          <a:noFill/>
        </p:spPr>
        <p:txBody>
          <a:bodyPr wrap="square" lIns="45720" rIns="45720" tIns="27432" bIns="27432" anchor="t">
            <a:spAutoFit/>
          </a:bodyPr>
          <a:lstStyle/>
          <a:p>
            <a:pPr rtl="1" algn="r">
              <a:spcAft>
                <a:spcPts val="500"/>
              </a:spcAft>
            </a:pPr>
            <a:r>
              <a:rPr sz="1600" b="0">
                <a:solidFill>
                  <a:srgbClr val="212430"/>
                </a:solidFill>
                <a:latin typeface="Noto Sans Hebrew"/>
                <a:cs typeface="Noto Sans Hebrew"/>
              </a:rPr>
              <a:t>קרדיט: שאלון 2261</a:t>
            </a:r>
          </a:p>
        </p:txBody>
      </p:sp>
      <p:sp>
        <p:nvSpPr>
          <p:cNvPr id="21" name="Rectangle 20"/>
          <p:cNvSpPr/>
          <p:nvPr/>
        </p:nvSpPr>
        <p:spPr>
          <a:xfrm>
            <a:off x="731520"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306824"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7882128"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מלחמת יום הכיפורים (1973)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18 מתוך 34</a:t>
            </a:r>
          </a:p>
        </p:txBody>
      </p:sp>
      <p:sp>
        <p:nvSpPr>
          <p:cNvPr id="9" name="Rounded Rectangle 8"/>
          <p:cNvSpPr/>
          <p:nvPr/>
        </p:nvSpPr>
        <p:spPr>
          <a:xfrm>
            <a:off x="6217920" y="2286000"/>
            <a:ext cx="5239512" cy="2377440"/>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2286000"/>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235000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2350008"/>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231343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קריקטורה של דני קרמן, 1974</a:t>
            </a:r>
          </a:p>
        </p:txBody>
      </p:sp>
      <p:sp>
        <p:nvSpPr>
          <p:cNvPr id="14" name="TextBox 13"/>
          <p:cNvSpPr txBox="1"/>
          <p:nvPr/>
        </p:nvSpPr>
        <p:spPr>
          <a:xfrm>
            <a:off x="6355080" y="2944368"/>
            <a:ext cx="4965192" cy="1627632"/>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קרדיט: שאלון 2261</a:t>
            </a:r>
          </a:p>
        </p:txBody>
      </p:sp>
      <p:sp>
        <p:nvSpPr>
          <p:cNvPr id="15" name="Rounded Rectangle 14"/>
          <p:cNvSpPr/>
          <p:nvPr/>
        </p:nvSpPr>
        <p:spPr>
          <a:xfrm>
            <a:off x="731520" y="2286000"/>
            <a:ext cx="5239512" cy="2377440"/>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2286000"/>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235000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2350008"/>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231343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מפת מלחמת יום כיפור - שלב הבלימה</a:t>
            </a:r>
          </a:p>
        </p:txBody>
      </p:sp>
      <p:sp>
        <p:nvSpPr>
          <p:cNvPr id="20" name="TextBox 19"/>
          <p:cNvSpPr txBox="1"/>
          <p:nvPr/>
        </p:nvSpPr>
        <p:spPr>
          <a:xfrm>
            <a:off x="868680" y="2944368"/>
            <a:ext cx="4965192" cy="1627632"/>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קרדיט: שאלון 2261</a:t>
            </a:r>
          </a:p>
        </p:txBody>
      </p:sp>
      <p:sp>
        <p:nvSpPr>
          <p:cNvPr id="21" name="Rectangle 20"/>
          <p:cNvSpPr/>
          <p:nvPr/>
        </p:nvSpPr>
        <p:spPr>
          <a:xfrm>
            <a:off x="731520"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306824"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7882128"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קריקטורה: תחילת המלחמה</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19 מתוך 34</a:t>
            </a:r>
          </a:p>
        </p:txBody>
      </p:sp>
      <p:sp>
        <p:nvSpPr>
          <p:cNvPr id="9" name="Rounded Rectangle 8"/>
          <p:cNvSpPr/>
          <p:nvPr/>
        </p:nvSpPr>
        <p:spPr>
          <a:xfrm>
            <a:off x="731520" y="1005840"/>
            <a:ext cx="5943600" cy="4800600"/>
          </a:xfrm>
          <a:prstGeom prst="roundRect">
            <a:avLst>
              <a:gd name="adj" fmla="val 2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image37.png"/>
          <p:cNvPicPr>
            <a:picLocks noChangeAspect="1"/>
          </p:cNvPicPr>
          <p:nvPr/>
        </p:nvPicPr>
        <p:blipFill>
          <a:blip r:embed="rId3"/>
          <a:stretch>
            <a:fillRect/>
          </a:stretch>
        </p:blipFill>
        <p:spPr>
          <a:xfrm>
            <a:off x="1571376" y="1005840"/>
            <a:ext cx="4263886" cy="4800600"/>
          </a:xfrm>
          <a:prstGeom prst="rect">
            <a:avLst/>
          </a:prstGeom>
        </p:spPr>
      </p:pic>
      <p:sp>
        <p:nvSpPr>
          <p:cNvPr id="11" name="Rounded Rectangle 10"/>
          <p:cNvSpPr/>
          <p:nvPr/>
        </p:nvSpPr>
        <p:spPr>
          <a:xfrm>
            <a:off x="6903720" y="1005840"/>
            <a:ext cx="4553712" cy="480060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040880" y="1078992"/>
            <a:ext cx="4279392" cy="465429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מה רואים?</a:t>
            </a:r>
          </a:p>
          <a:p>
            <a:pPr rtl="1" algn="r">
              <a:spcAft>
                <a:spcPts val="500"/>
              </a:spcAft>
            </a:pPr>
            <a:r>
              <a:rPr sz="1800" b="0">
                <a:solidFill>
                  <a:srgbClr val="212430"/>
                </a:solidFill>
                <a:latin typeface="Noto Sans Hebrew"/>
                <a:cs typeface="Noto Sans Hebrew"/>
              </a:rPr>
              <a:t>קריקטורה של דוש מ"מעריב", 8 באוקטובר 1973, בכותרת "תחילת הסוף". הדמות "שרוליק" מסמלת את ישראל. מעץ יוצאות שתי זרועות, ובין הזרועות כרוך חבל שבו הדמות נתפסת.</a:t>
            </a:r>
          </a:p>
        </p:txBody>
      </p:sp>
      <p:sp>
        <p:nvSpPr>
          <p:cNvPr id="13" name="TextBox 12"/>
          <p:cNvSpPr txBox="1"/>
          <p:nvPr/>
        </p:nvSpPr>
        <p:spPr>
          <a:xfrm>
            <a:off x="731520" y="5870448"/>
            <a:ext cx="10725912" cy="365760"/>
          </a:xfrm>
          <a:prstGeom prst="rect">
            <a:avLst/>
          </a:prstGeom>
          <a:noFill/>
        </p:spPr>
        <p:txBody>
          <a:bodyPr wrap="square" lIns="45720" rIns="45720" tIns="27432" bIns="27432" anchor="t">
            <a:spAutoFit/>
          </a:bodyPr>
          <a:lstStyle/>
          <a:p>
            <a:pPr rtl="1" algn="r"/>
            <a:r>
              <a:rPr sz="1200" b="1">
                <a:solidFill>
                  <a:srgbClr val="1D3A5F"/>
                </a:solidFill>
                <a:latin typeface="Noto Sans Hebrew"/>
                <a:cs typeface="Noto Sans Hebrew"/>
              </a:rPr>
              <a:t>קרדיט: דוש, מעריב, 8 באוקטובר 1973; נספח לשאלון 022261, שאלה 18</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קריקטורה: "זה מה שיש!"</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20 מתוך 34</a:t>
            </a:r>
          </a:p>
        </p:txBody>
      </p:sp>
      <p:sp>
        <p:nvSpPr>
          <p:cNvPr id="9" name="Rounded Rectangle 8"/>
          <p:cNvSpPr/>
          <p:nvPr/>
        </p:nvSpPr>
        <p:spPr>
          <a:xfrm>
            <a:off x="731520" y="1005840"/>
            <a:ext cx="5943600" cy="4800600"/>
          </a:xfrm>
          <a:prstGeom prst="roundRect">
            <a:avLst>
              <a:gd name="adj" fmla="val 2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image38.png"/>
          <p:cNvPicPr>
            <a:picLocks noChangeAspect="1"/>
          </p:cNvPicPr>
          <p:nvPr/>
        </p:nvPicPr>
        <p:blipFill>
          <a:blip r:embed="rId3"/>
          <a:stretch>
            <a:fillRect/>
          </a:stretch>
        </p:blipFill>
        <p:spPr>
          <a:xfrm>
            <a:off x="731520" y="1162397"/>
            <a:ext cx="5943600" cy="4487484"/>
          </a:xfrm>
          <a:prstGeom prst="rect">
            <a:avLst/>
          </a:prstGeom>
        </p:spPr>
      </p:pic>
      <p:sp>
        <p:nvSpPr>
          <p:cNvPr id="11" name="Rounded Rectangle 10"/>
          <p:cNvSpPr/>
          <p:nvPr/>
        </p:nvSpPr>
        <p:spPr>
          <a:xfrm>
            <a:off x="6903720" y="1005840"/>
            <a:ext cx="4553712" cy="480060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040880" y="1078992"/>
            <a:ext cx="4279392" cy="465429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מה רואים?</a:t>
            </a:r>
          </a:p>
          <a:p>
            <a:pPr rtl="1" algn="r">
              <a:spcAft>
                <a:spcPts val="500"/>
              </a:spcAft>
            </a:pPr>
            <a:r>
              <a:rPr sz="1800" b="0">
                <a:solidFill>
                  <a:srgbClr val="212430"/>
                </a:solidFill>
                <a:latin typeface="Noto Sans Hebrew"/>
                <a:cs typeface="Noto Sans Hebrew"/>
              </a:rPr>
              <a:t>קריקטורה של דני קרמן שפורסמה ב-1974: שני פסלים על כנים, ואחד מהם משתקף במראה גדולה. המקור משמש לדיון בתחושות אחרי מלחמת יום הכיפורים.</a:t>
            </a:r>
          </a:p>
        </p:txBody>
      </p:sp>
      <p:sp>
        <p:nvSpPr>
          <p:cNvPr id="13" name="TextBox 12"/>
          <p:cNvSpPr txBox="1"/>
          <p:nvPr/>
        </p:nvSpPr>
        <p:spPr>
          <a:xfrm>
            <a:off x="731520" y="5870448"/>
            <a:ext cx="10725912" cy="365760"/>
          </a:xfrm>
          <a:prstGeom prst="rect">
            <a:avLst/>
          </a:prstGeom>
          <a:noFill/>
        </p:spPr>
        <p:txBody>
          <a:bodyPr wrap="square" lIns="45720" rIns="45720" tIns="27432" bIns="27432" anchor="t">
            <a:spAutoFit/>
          </a:bodyPr>
          <a:lstStyle/>
          <a:p>
            <a:pPr rtl="1" algn="r"/>
            <a:r>
              <a:rPr sz="1200" b="1">
                <a:solidFill>
                  <a:srgbClr val="1D3A5F"/>
                </a:solidFill>
                <a:latin typeface="Noto Sans Hebrew"/>
                <a:cs typeface="Noto Sans Hebrew"/>
              </a:rPr>
              <a:t>קרדיט: דני קרמן, זה מה שיש!, זמורה־ביתן־מודן, 1981; נספח לשאלון 022261, מקור 1</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מפה: מלחמת יום הכיפורים</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21 מתוך 34</a:t>
            </a:r>
          </a:p>
        </p:txBody>
      </p:sp>
      <p:sp>
        <p:nvSpPr>
          <p:cNvPr id="9" name="Rounded Rectangle 8"/>
          <p:cNvSpPr/>
          <p:nvPr/>
        </p:nvSpPr>
        <p:spPr>
          <a:xfrm>
            <a:off x="731520" y="1005840"/>
            <a:ext cx="5943600" cy="4800600"/>
          </a:xfrm>
          <a:prstGeom prst="roundRect">
            <a:avLst>
              <a:gd name="adj" fmla="val 2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image39.png"/>
          <p:cNvPicPr>
            <a:picLocks noChangeAspect="1"/>
          </p:cNvPicPr>
          <p:nvPr/>
        </p:nvPicPr>
        <p:blipFill>
          <a:blip r:embed="rId3"/>
          <a:stretch>
            <a:fillRect/>
          </a:stretch>
        </p:blipFill>
        <p:spPr>
          <a:xfrm>
            <a:off x="1509603" y="1005840"/>
            <a:ext cx="4387433" cy="4800600"/>
          </a:xfrm>
          <a:prstGeom prst="rect">
            <a:avLst/>
          </a:prstGeom>
        </p:spPr>
      </p:pic>
      <p:sp>
        <p:nvSpPr>
          <p:cNvPr id="11" name="Rounded Rectangle 10"/>
          <p:cNvSpPr/>
          <p:nvPr/>
        </p:nvSpPr>
        <p:spPr>
          <a:xfrm>
            <a:off x="6903720" y="1005840"/>
            <a:ext cx="4553712" cy="480060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040880" y="1078992"/>
            <a:ext cx="4279392" cy="465429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מה רואים?</a:t>
            </a:r>
          </a:p>
          <a:p>
            <a:pPr rtl="1" algn="r">
              <a:spcAft>
                <a:spcPts val="500"/>
              </a:spcAft>
            </a:pPr>
            <a:r>
              <a:rPr sz="1800" b="0">
                <a:solidFill>
                  <a:srgbClr val="212430"/>
                </a:solidFill>
                <a:latin typeface="Noto Sans Hebrew"/>
                <a:cs typeface="Noto Sans Hebrew"/>
              </a:rPr>
              <a:t>מפה בשם "מלחמת יום כיפור, שלב הבלימה". המקרא מציין את שטחי ישראל מאז 1967, את התקפת סוריה ומצרים ב-6-9 באוקטובר 1973 ואת השטחים שכבשו.</a:t>
            </a:r>
          </a:p>
        </p:txBody>
      </p:sp>
      <p:sp>
        <p:nvSpPr>
          <p:cNvPr id="13" name="TextBox 12"/>
          <p:cNvSpPr txBox="1"/>
          <p:nvPr/>
        </p:nvSpPr>
        <p:spPr>
          <a:xfrm>
            <a:off x="731520" y="5870448"/>
            <a:ext cx="10725912" cy="365760"/>
          </a:xfrm>
          <a:prstGeom prst="rect">
            <a:avLst/>
          </a:prstGeom>
          <a:noFill/>
        </p:spPr>
        <p:txBody>
          <a:bodyPr wrap="square" lIns="45720" rIns="45720" tIns="27432" bIns="27432" anchor="t">
            <a:spAutoFit/>
          </a:bodyPr>
          <a:lstStyle/>
          <a:p>
            <a:pPr rtl="1" algn="r"/>
            <a:r>
              <a:rPr sz="1200" b="1">
                <a:solidFill>
                  <a:srgbClr val="1D3A5F"/>
                </a:solidFill>
                <a:latin typeface="Noto Sans Hebrew"/>
                <a:cs typeface="Noto Sans Hebrew"/>
              </a:rPr>
              <a:t>קרדיט: א׳ בר נביא (עורך), האטלס ההיסטורי התולדות העם, 1992, עמ׳ 265; נספח לשאלון 022261, שאלה 13</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השאלה המקורית מהשאלון | שאלון 2261 | קיץ תשפ"א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22 מתוך 34</a:t>
            </a:r>
          </a:p>
        </p:txBody>
      </p:sp>
      <p:sp>
        <p:nvSpPr>
          <p:cNvPr id="9" name="Rounded Rectangle 8"/>
          <p:cNvSpPr/>
          <p:nvPr/>
        </p:nvSpPr>
        <p:spPr>
          <a:xfrm>
            <a:off x="731520" y="1051560"/>
            <a:ext cx="10725912" cy="3694176"/>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3547872"/>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12. מלחמת יום הכיפורים (1973)</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 בתקופה שלפני פרוץ המלחמה רווחה בקרב ההנהגה בישראל התפיסה (קונספציה) שלא צפוי בעתיד הקרוב עימות צבאי בין מדינת ישראל ובין מדינות ערב.</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הסבר את הנחות היסוד שעליהן התבססה תפיסה זו. (13 נקודות)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הצג את המטרות שהניעו את סאדאת נשיא מצרים לתקוף את ישראל באוקטובר 1973, והסבר אילו מן המטרות האלה השיגה מצרים בעקבות המלחמה.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הסבר את ההשפעה של מלחמת יום הכיפורים על מדינת ישראל בתחום החברתי־פוליטי.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(20 נקודות)</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קיץ תשפ"א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23 מתוך 34</a:t>
            </a:r>
          </a:p>
        </p:txBody>
      </p:sp>
      <p:sp>
        <p:nvSpPr>
          <p:cNvPr id="9" name="Rounded Rectangle 8"/>
          <p:cNvSpPr/>
          <p:nvPr/>
        </p:nvSpPr>
        <p:spPr>
          <a:xfrm>
            <a:off x="731520" y="1051560"/>
            <a:ext cx="10725912" cy="4742688"/>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596384"/>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12. מלחמת יום הכיפורים (1973)</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 ההנחות היסוד שעליהן התבססה התפיסה שעל פיה לא צפוי בעתיד הקרוב עימות צבאי בין מדינת ישראל ובין מדינות ערב:</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הנחה שמצרים וסוריה אינן בשלות לתקוף את מדינת ישראל: מצרים לא תצא למלחמה לפני שתהיה לה יכולת לפגוע בעומק ישראל (יכולת תקיפה אווירית), וסוריה לא תצא למלחמה בלי מצרים.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ההנחה ש"קו בר-לב" יעמוד בפני מתקפה של מצרים.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הנחה שהיוזמות של סאדאת למשא ומתן אינן רציניות ואינן כנות.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בספרי הלימוד: היי סקול 2, עמ' 244–247; לילך 2, עמ' 198–200, 203–204; מט"ח 2, עמ' 191, 193–194; רכס 2, עמ' 241, 245, 250–251; שזר 2, עמ' 185–186.</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 המטרות שהניעו את סאדאת נשיא מצרים לתקוף את ישראל באוקטובר 1973:</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השאיפה לשקם את כבודה של מצרים בעקבות התבוסה במלחמת ששת הימים.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להשיב לעצמה את השטחים שאיבדה במלחמות קודמות.</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קיץ תשפ"א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24 מתוך 34</a:t>
            </a:r>
          </a:p>
        </p:txBody>
      </p:sp>
      <p:sp>
        <p:nvSpPr>
          <p:cNvPr id="9" name="Rounded Rectangle 8"/>
          <p:cNvSpPr/>
          <p:nvPr/>
        </p:nvSpPr>
        <p:spPr>
          <a:xfrm>
            <a:off x="731520" y="1051560"/>
            <a:ext cx="10725912" cy="47548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6085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יש הטוענים שמצרים ראתה במלחמה אמצעי לפתיחת תהליך מדיני שיביא לנסיגת ישראל מסיני, לאחר שנדחו יוזמותיה להסדר שלום עם ישראל.</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בספרי הלימוד: היי סקול 2, עמ' 242–244; לילך 2, עמ' 198–199; מט"ח 2, עמ' 191; רכס 2, עמ' 239, 245; שזר 2, עמ' 185–186.</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אילו מן המטרות השיגה מצרים בעקבות המלחמה: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ההצלחות בתחילת המלחמה סייעו לסוריה ולמצרים לשקם את גאוותן הלאומית.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השיחות על הפרדת כוחות עם תום המלחמה הובילו להסכם ביניים בין ישראל למצרים שהיה הבסיס לתהליך של משא ומתן מדיני ביניהן בהמשך.</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נסללה הדרך לביקור של נשיא מצרים סאדאת (1977) בישראל, לשיחות שלום ולחתימה על הסכם שלום בין ישראל למצרים (הסכמי קמפ-דייוויד).</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ההשפעה של מלחמת יום הכיפורים על מדינת ישראל בתחום החברתי-פוליטי: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התערערות תחושת הביטחון והאמונה בתפיסת הביטחון המסורתית; התערערות האמון באנשי ציבור, בצבא ובדרג הפוליטי, פיתוח ביקורת ציבורית.</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קיץ תשפ"א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25 מתוך 34</a:t>
            </a:r>
          </a:p>
        </p:txBody>
      </p:sp>
      <p:sp>
        <p:nvSpPr>
          <p:cNvPr id="9" name="Rounded Rectangle 8"/>
          <p:cNvSpPr/>
          <p:nvPr/>
        </p:nvSpPr>
        <p:spPr>
          <a:xfrm>
            <a:off x="731520" y="1051560"/>
            <a:ext cx="10725912" cy="3511296"/>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3364991"/>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הוקמה ועדת חקירה ממלכתית (ועדת אגרנט) לבירור המחדלים שהביאו לפרוץ המלחמה. מסקנותיה התמקדו בדרג הצבאי וברמטכ"ל. כמה קצינים בכירים נאלצו להתפטר.</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תנועות מחאה הפגינו וקראו להתפטרות הממשלה.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שינויים במפה הפוליטית: התפטרות שר הביטחון (משה דיין), ומאוחר יותר התפטרות של ממשלת גולדה מאיר. הביקורת הציבורית המתמשכת על הממשלה סללה את הדרך למהפך הפוליטי בשנת 1977, שבעקבותיו עלתה לשלטון מפלגת הליכוד ובראשה מנחם בגין.</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הקמה של "גוש אמונים" ושל "שלום עכשיו" ופעילתן.</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בספרי הלימוד: היי סקול 2, עמ' 251, 255–257, 258–261, 262–262; לילך 2, עמ' 202–207; מט"ח 2, עמ' 193–194, 201–197; רכס 2, עמ' 252–256; שזר 2, עמ' 190–195.</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חורף נבצרים תשפ"ב</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26 מתוך 34</a:t>
            </a:r>
          </a:p>
        </p:txBody>
      </p:sp>
      <p:sp>
        <p:nvSpPr>
          <p:cNvPr id="9" name="Rounded Rectangle 8"/>
          <p:cNvSpPr/>
          <p:nvPr/>
        </p:nvSpPr>
        <p:spPr>
          <a:xfrm>
            <a:off x="731520" y="1051560"/>
            <a:ext cx="10725912" cy="4454144"/>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307840"/>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11. מקור – מלחמת יום הכיפורים (1973)</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 לפניך קטע מקור ובו הוראות של נשיא מצרים סאדאת לצבא מצרים בתאריך 5 באוקטובר 1973.</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הנחיה אסטרטגית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מאת: הנשיא והמפקד העליון של הכוחות המזוינים [החמושים].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אל: המרשל אחמד אסמאעיל עלי, שר המלחמה והמפקד הראשי של הכוחות המזוינים.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בעקבות ההנחיה המדינית שנתתי לך ביום האחד באוקטובר 1973, ועל יסוד הנסיבות של המצב המדיני והאסטרטגי הנוכחי, החלטתי להורות לכוחות המזוינים לבצע את המשימות האסטרטגיות הבאות: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 לשים קץ למבוי הסתום הצבאי הנוכחי על ידי הפרת הפסקת האש החל ב־6 באוקטובר 1973.</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 להנחיל לאויב אבדות רבות ככל האפשר בכוח אדם ובציוד.</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ג. לעשות לשחרור האדמה הכבושה בשלבים רצופים בהתאם לגידולם והתפתחותם [...] והכישורים של הכוחות המזוינים.</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חורף נבצרים תשפ"ב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27 מתוך 34</a:t>
            </a:r>
          </a:p>
        </p:txBody>
      </p:sp>
      <p:sp>
        <p:nvSpPr>
          <p:cNvPr id="9" name="Rounded Rectangle 8"/>
          <p:cNvSpPr/>
          <p:nvPr/>
        </p:nvSpPr>
        <p:spPr>
          <a:xfrm>
            <a:off x="731520" y="1051560"/>
            <a:ext cx="10725912" cy="4742688"/>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596384"/>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משימות אלו תבוצענה על ידי הכוחות המזוינים המצריים בעצמם או בשיתוף פעולה עם הכוחות המזוינים הסוריים.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הסבר כיצד המטרות שרצתה מצרים להשיג ביציאה למלחמה באוקטובר 1973 באות לידי ביטוי בקטע המקור שלפניך.</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האם הושגו מטרות אלה לאחר המלחמה? נמק את תשובتك באמצעות שתי עובדות היסטוריות.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(18 נקודות)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 הסבר את ההשפעה של מלחמה זו על הכלכלה ועל החברה במדינת ישראל. בסס את תשובתך על שתי דוגמאות.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(15 נקודות)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11. מקור – מלחמת יום הכיפורים (1973)</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 כיצד המטרות שרצתה מצרים להשיג ביציאה למלחמה באוקטובר 1973 באות לידי ביטוי בקטע המקור:</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המטרה: לשקם את כבודה בעקבות התבוסה במלחמת ששת הימים. בקטע: שנשיא מצרים סאדאת מנחה את הצבא להנחיל לאויב אבדות כבדות ככל האפשר.</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חורף נבצרים תשפ"ב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28 מתוך 34</a:t>
            </a:r>
          </a:p>
        </p:txBody>
      </p:sp>
      <p:sp>
        <p:nvSpPr>
          <p:cNvPr id="9" name="Rounded Rectangle 8"/>
          <p:cNvSpPr/>
          <p:nvPr/>
        </p:nvSpPr>
        <p:spPr>
          <a:xfrm>
            <a:off x="731520" y="1051560"/>
            <a:ext cx="10725912" cy="47548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6085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המטרה: להשיב לעצמה את השטחים שאיבדה במלחמות קודמות. בקטע: ההנחיה "לעשות לשחרור האדמה הכבושה...".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המטרה: לשבור את הקיפאון המדיני ולהביא לפתיחת תהליך מדיני עם מדינת ישראל. בקטע: הנשיא סאדאת מציין בהנחיותיו את השאיפה "לשים קץ למבוי הסתום הנוכחי" ומתייחס ל"נסיבות המצב המדיני והאסטרטגי הנוכחי".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האם הושגו מטרות אלה לאחר המלחמה: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ההצלחות בתחילת המלחמה סייעו למצרים לשקם את הגאווה הלאומית.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השיחות על הפרדת כוחות עם תום המלחמה הובילו להסכם ביניים בין ישראל למצרים שהיה הבסיס לתהליך של משא ומתן מדיני ביניהן בהמשך.</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נסללה הדרך לביקור של נשיא מצרים סאדאת (1977) בישראל, לשיחות שלום ולחתימה על הסכם שלום בין ישראל למצרים (הסכמי קמפ־דיוויד).</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בספרי הלימוד: היי סקול 2, עמ' 242–244; לילך 2, עמ' 198–199; מט"ח 2, עמ' 191; רכס 2, עמ' 239, 245; שזר 2, עמ' 185–186.</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חורף נבצרים תשפ"ב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29 מתוך 34</a:t>
            </a:r>
          </a:p>
        </p:txBody>
      </p:sp>
      <p:sp>
        <p:nvSpPr>
          <p:cNvPr id="9" name="Rounded Rectangle 8"/>
          <p:cNvSpPr/>
          <p:nvPr/>
        </p:nvSpPr>
        <p:spPr>
          <a:xfrm>
            <a:off x="731520" y="1051560"/>
            <a:ext cx="10725912" cy="4651248"/>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504944"/>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 ההשפעה של מלחמה זו על הכלכלה ועל החברה במדינת ישראל:</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החברה: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התערערות תחושת הביטחון והאמונה בתפיסת הביטחון המסורתית; התערערות האמון באנשי ציבור, בצבא ובדרג הפוליטי, פיתוח ביקורת ציבורית.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הוקמה ועדת חקירה ממלכתית (ועדת אגרנט) לבירור המחדלים שהביאו לפרוץ המלחמה. מסקנותיה היו נגד הדרג הצבאי. הרמטכ"ל וכמה קצינים בכירים נאלצו להתפטר.</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תנועות מחאה הפגינו וקראו להתפטרות הממשלה.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שינויים במפה הפוליטית: התפטרות שר הביטחון (משה דיין), ולאחר מכן התפטרות של ממשלת גולדה מאיר, הביקורת הציבורית המתמשכת על הממשלה סללה את הדרך למהפך הפוליטי של 1977, שבעקבותיו עלתה לשלטון מפלגת הליכוד ובראשה מנחם בגין.</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הקמה של "גוש אמונים" ושל "שלום עכשיו" ופעילותן.</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הכלכלה:</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חורף נבצרים תשפ"ב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30 מתוך 34</a:t>
            </a:r>
          </a:p>
        </p:txBody>
      </p:sp>
      <p:sp>
        <p:nvSpPr>
          <p:cNvPr id="9" name="Rounded Rectangle 8"/>
          <p:cNvSpPr/>
          <p:nvPr/>
        </p:nvSpPr>
        <p:spPr>
          <a:xfrm>
            <a:off x="731520" y="1051560"/>
            <a:ext cx="10725912" cy="22656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21193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נזק עצום לכלכלה, ש"תרם" לקיפאון ולאינפלציה במשק הישראלי.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חרם הנפט שהטילו יצואניות הנפט הערבי לקראת סוף המלחמה העלה את מחירו וגרם לנזקים כלכליים.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גידול בפערים החברתיים־כלכליים.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בספרי הלימוד: היי סקול 2, עמ' 253–258, 264; לילך 2, עמ' 205–207; מט"ח 2, עמ' 193–194, 197–198; רכס 2, עמ' 252–260; שזר 2, עמ' 188, 192–195.</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מה שואלים על זה בבגרות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31 מתוך 34</a:t>
            </a:r>
          </a:p>
        </p:txBody>
      </p:sp>
      <p:sp>
        <p:nvSpPr>
          <p:cNvPr id="9" name="Rounded Rectangle 8"/>
          <p:cNvSpPr/>
          <p:nvPr/>
        </p:nvSpPr>
        <p:spPr>
          <a:xfrm>
            <a:off x="731520" y="1051560"/>
            <a:ext cx="6675120" cy="49377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6400800" cy="4791456"/>
          </a:xfrm>
          <a:prstGeom prst="rect">
            <a:avLst/>
          </a:prstGeom>
          <a:noFill/>
        </p:spPr>
        <p:txBody>
          <a:bodyPr wrap="square" lIns="45720" rIns="45720" tIns="27432" bIns="27432" anchor="ctr">
            <a:spAutoFit/>
          </a:bodyPr>
          <a:lstStyle/>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הסבר תופעה או סיבות בעזרת החומר שלמדתם</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ביסוס הטענה בציטוט או התייחסות ישירה לקטע</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השוואה: דמיון והבדל בין מושגים או גישות</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נימוק עמדה באמצעות מושגים מקצועיים</a:t>
            </a:r>
          </a:p>
        </p:txBody>
      </p:sp>
      <p:sp>
        <p:nvSpPr>
          <p:cNvPr id="11" name="Rounded Rectangle 10"/>
          <p:cNvSpPr/>
          <p:nvPr/>
        </p:nvSpPr>
        <p:spPr>
          <a:xfrm>
            <a:off x="7635240" y="1051560"/>
            <a:ext cx="3822191" cy="4937760"/>
          </a:xfrm>
          <a:prstGeom prst="roundRect">
            <a:avLst>
              <a:gd name="adj" fmla="val 4000"/>
            </a:avLst>
          </a:prstGeom>
          <a:solidFill>
            <a:srgbClr val="7A2E3A"/>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772400" y="1143000"/>
            <a:ext cx="3566160" cy="457200"/>
          </a:xfrm>
          <a:prstGeom prst="rect">
            <a:avLst/>
          </a:prstGeom>
          <a:noFill/>
        </p:spPr>
        <p:txBody>
          <a:bodyPr wrap="square" lIns="45720" rIns="45720" tIns="27432" bIns="27432" anchor="t">
            <a:spAutoFit/>
          </a:bodyPr>
          <a:lstStyle/>
          <a:p>
            <a:pPr rtl="1" algn="r"/>
            <a:r>
              <a:rPr sz="1800" b="1">
                <a:solidFill>
                  <a:srgbClr val="FFFFFF"/>
                </a:solidFill>
                <a:latin typeface="Noto Serif Hebrew"/>
                <a:cs typeface="Noto Serif Hebrew"/>
              </a:rPr>
              <a:t>נושאי המצגת</a:t>
            </a:r>
          </a:p>
        </p:txBody>
      </p:sp>
      <p:sp>
        <p:nvSpPr>
          <p:cNvPr id="13" name="TextBox 12"/>
          <p:cNvSpPr txBox="1"/>
          <p:nvPr/>
        </p:nvSpPr>
        <p:spPr>
          <a:xfrm>
            <a:off x="7772400" y="1645920"/>
            <a:ext cx="3566160" cy="4206240"/>
          </a:xfrm>
          <a:prstGeom prst="rect">
            <a:avLst/>
          </a:prstGeom>
          <a:noFill/>
        </p:spPr>
        <p:txBody>
          <a:bodyPr wrap="square" lIns="45720" rIns="45720" tIns="27432" bIns="27432" anchor="t">
            <a:spAutoFit/>
          </a:bodyPr>
          <a:lstStyle/>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מלחמת יום הכיפורים</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מלחמת ששת הימים (1967) / מלחמת יום הכיפורים (1973)</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מלחמת יום הכיפורים (1973)</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המחיר הכבד של המלחמה</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שינויים במפה הפוליטית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פעולות של נאצר שהפרו את הסכמי 1957</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לצבאות ערב אבדות רבות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הנחה שמצרים וסוריה אינן בשלות לתקוף את מדינת ישראל</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טעויות נפוצות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32 מתוך 34</a:t>
            </a:r>
          </a:p>
        </p:txBody>
      </p:sp>
      <p:sp>
        <p:nvSpPr>
          <p:cNvPr id="9" name="Rounded Rectangle 8"/>
          <p:cNvSpPr/>
          <p:nvPr/>
        </p:nvSpPr>
        <p:spPr>
          <a:xfrm>
            <a:off x="731520" y="1097280"/>
            <a:ext cx="10725912" cy="1060704"/>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70432"/>
            <a:ext cx="10451592" cy="914399"/>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את ההגדרה (הצג) מתוך הקטע במקום מהחומר שלמדתם - ההגדרה חייבת לבוא מהלימוד.</a:t>
            </a:r>
          </a:p>
        </p:txBody>
      </p:sp>
      <p:sp>
        <p:nvSpPr>
          <p:cNvPr id="11" name="Rounded Rectangle 10"/>
          <p:cNvSpPr/>
          <p:nvPr/>
        </p:nvSpPr>
        <p:spPr>
          <a:xfrm>
            <a:off x="731520" y="234086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2414015"/>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מציינים את המושג בלי להציג אותו - ציון בלבד לא מספיק.</a:t>
            </a:r>
          </a:p>
        </p:txBody>
      </p:sp>
      <p:sp>
        <p:nvSpPr>
          <p:cNvPr id="13" name="Rounded Rectangle 12"/>
          <p:cNvSpPr/>
          <p:nvPr/>
        </p:nvSpPr>
        <p:spPr>
          <a:xfrm>
            <a:off x="731520" y="334670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41985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שוכחים לקשר את ההסבר לקטע עצמו - חובה ציטוט או התייחסות ישירה לקטע.</a:t>
            </a:r>
          </a:p>
        </p:txBody>
      </p:sp>
      <p:sp>
        <p:nvSpPr>
          <p:cNvPr id="15" name="Rounded Rectangle 14"/>
          <p:cNvSpPr/>
          <p:nvPr/>
        </p:nvSpPr>
        <p:spPr>
          <a:xfrm>
            <a:off x="731520" y="4352544"/>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80" y="442569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תשובה כללית בלי המושגים המקצועיים מהמחוון.</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סרטון להבנה</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33 מתוך 34</a:t>
            </a:r>
          </a:p>
        </p:txBody>
      </p:sp>
      <p:sp>
        <p:nvSpPr>
          <p:cNvPr id="9" name="Rounded Rectangle 8"/>
          <p:cNvSpPr/>
          <p:nvPr/>
        </p:nvSpPr>
        <p:spPr>
          <a:xfrm>
            <a:off x="731520" y="1188720"/>
            <a:ext cx="10725912" cy="29260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261872"/>
            <a:ext cx="10451592" cy="277977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לצפייה</a:t>
            </a:r>
          </a:p>
          <a:p>
            <a:pPr rtl="1" algn="r">
              <a:spcAft>
                <a:spcPts val="500"/>
              </a:spcAft>
            </a:pPr>
            <a:r>
              <a:rPr sz="1800" b="0">
                <a:solidFill>
                  <a:srgbClr val="212430"/>
                </a:solidFill>
                <a:latin typeface="Noto Sans Hebrew"/>
                <a:cs typeface="Noto Sans Hebrew"/>
              </a:rPr>
              <a:t>צפו בסרטון "מלחמת יום הכיפורים - ארכיון צה"ל" - גם בעמוד הנושא, בלשונית "סרטון".</a:t>
            </a:r>
          </a:p>
          <a:p>
            <a:pPr rtl="1" algn="r">
              <a:spcAft>
                <a:spcPts val="500"/>
              </a:spcAft>
            </a:pPr>
            <a:r>
              <a:rPr sz="1800" b="0">
                <a:solidFill>
                  <a:srgbClr val="212430"/>
                </a:solidFill>
                <a:latin typeface="Noto Sans Hebrew"/>
                <a:cs typeface="Noto Sans Hebrew"/>
              </a:rPr>
              <a:t>https://www.youtube.com/watch?v=7pYDeV09roQ</a:t>
            </a:r>
          </a:p>
          <a:p>
            <a:pPr rtl="1" algn="r">
              <a:spcAft>
                <a:spcPts val="500"/>
              </a:spcAft>
            </a:pPr>
            <a:r>
              <a:rPr sz="1800" b="0">
                <a:solidFill>
                  <a:srgbClr val="212430"/>
                </a:solidFill>
                <a:latin typeface="Noto Sans Hebrew"/>
                <a:cs typeface="Noto Sans Hebrew"/>
              </a:rPr>
              <a:t>הסרטון הוא קישור חיצוני (YouTube) ולא נבדק מול תוכן השאלון או מחוון משרד החינוך.</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סיכום</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34 מתוך 34</a:t>
            </a:r>
          </a:p>
        </p:txBody>
      </p:sp>
      <p:sp>
        <p:nvSpPr>
          <p:cNvPr id="9" name="Rounded Rectangle 8"/>
          <p:cNvSpPr/>
          <p:nvPr/>
        </p:nvSpPr>
        <p:spPr>
          <a:xfrm>
            <a:off x="731520" y="1371600"/>
            <a:ext cx="10725912" cy="31089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444752"/>
            <a:ext cx="10451592" cy="2962656"/>
          </a:xfrm>
          <a:prstGeom prst="rect">
            <a:avLst/>
          </a:prstGeom>
          <a:noFill/>
        </p:spPr>
        <p:txBody>
          <a:bodyPr wrap="square" lIns="45720" rIns="45720" tIns="27432" bIns="27432" anchor="ctr">
            <a:spAutoFit/>
          </a:bodyPr>
          <a:lstStyle/>
          <a:p>
            <a:pPr rtl="1" algn="r">
              <a:spcAft>
                <a:spcPts val="500"/>
              </a:spcAft>
            </a:pPr>
            <a:r>
              <a:rPr sz="2200" b="0">
                <a:solidFill>
                  <a:srgbClr val="212430"/>
                </a:solidFill>
                <a:latin typeface="Noto Sans Hebrew"/>
                <a:cs typeface="Noto Sans Hebrew"/>
              </a:rPr>
              <a:t>עברו שוב על נושאי המצגת, תרגלו במשחקים, ונסו את שאלת הבגרות בעמוד הנושא.</a:t>
            </a:r>
          </a:p>
          <a:p>
            <a:pPr rtl="1" algn="r">
              <a:spcAft>
                <a:spcPts val="500"/>
              </a:spcAft>
            </a:pPr>
            <a:r>
              <a:rPr sz="2200" b="0">
                <a:solidFill>
                  <a:srgbClr val="212430"/>
                </a:solidFill>
                <a:latin typeface="Noto Sans Hebrew"/>
                <a:cs typeface="Noto Sans Hebrew"/>
              </a:rPr>
              <a:t>בהצלחה!</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
  <cp:revision>1</cp:revision>
  <dcterms:created xsi:type="dcterms:W3CDTF">2013-01-27T09:14:16Z</dcterms:created>
  <dcterms:modified xsi:type="dcterms:W3CDTF">2013-01-27T09:15:58Z</dcterms:modified>
  <cp:category/>
</cp:coreProperties>
</file>